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95" r:id="rId3"/>
    <p:sldId id="294" r:id="rId4"/>
    <p:sldId id="287" r:id="rId5"/>
    <p:sldId id="288" r:id="rId6"/>
    <p:sldId id="265" r:id="rId7"/>
    <p:sldId id="258" r:id="rId8"/>
    <p:sldId id="276" r:id="rId9"/>
    <p:sldId id="290" r:id="rId10"/>
    <p:sldId id="293" r:id="rId11"/>
    <p:sldId id="286" r:id="rId12"/>
    <p:sldId id="277" r:id="rId13"/>
    <p:sldId id="292" r:id="rId14"/>
    <p:sldId id="291" r:id="rId15"/>
    <p:sldId id="279" r:id="rId16"/>
    <p:sldId id="278" r:id="rId17"/>
    <p:sldId id="263" r:id="rId18"/>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85"/>
    <p:restoredTop sz="74928"/>
  </p:normalViewPr>
  <p:slideViewPr>
    <p:cSldViewPr snapToGrid="0">
      <p:cViewPr varScale="1">
        <p:scale>
          <a:sx n="84" d="100"/>
          <a:sy n="84" d="100"/>
        </p:scale>
        <p:origin x="16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FD6B1-B9C5-F04A-84A2-B17B14D2348C}" type="datetimeFigureOut">
              <a:rPr lang="da-DK" smtClean="0"/>
              <a:t>12.11.2025</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A6EC41-9B51-BE4D-953E-02FC03269B8D}" type="slidenum">
              <a:rPr lang="da-DK" smtClean="0"/>
              <a:t>‹nr.›</a:t>
            </a:fld>
            <a:endParaRPr lang="da-DK"/>
          </a:p>
        </p:txBody>
      </p:sp>
    </p:spTree>
    <p:extLst>
      <p:ext uri="{BB962C8B-B14F-4D97-AF65-F5344CB8AC3E}">
        <p14:creationId xmlns:p14="http://schemas.microsoft.com/office/powerpoint/2010/main" val="3340514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Vi har valgt at holde en team dag med det formål at styrke samarbejde og kommunikation. </a:t>
            </a:r>
          </a:p>
          <a:p>
            <a:endParaRPr lang="da-DK" dirty="0"/>
          </a:p>
          <a:p>
            <a:r>
              <a:rPr lang="da-DK" dirty="0"/>
              <a:t>Dagens program byder på inspirerende aktiviteter, fælles refleksion og sociale oplevelser. Vi ser frem til en lærerig og sjov dag, hvor vi sammen bygger et stærkere og mere engageret team.</a:t>
            </a:r>
          </a:p>
        </p:txBody>
      </p:sp>
      <p:sp>
        <p:nvSpPr>
          <p:cNvPr id="4" name="Pladsholder til slidenummer 3"/>
          <p:cNvSpPr>
            <a:spLocks noGrp="1"/>
          </p:cNvSpPr>
          <p:nvPr>
            <p:ph type="sldNum" sz="quarter" idx="5"/>
          </p:nvPr>
        </p:nvSpPr>
        <p:spPr/>
        <p:txBody>
          <a:bodyPr/>
          <a:lstStyle/>
          <a:p>
            <a:fld id="{44A6EC41-9B51-BE4D-953E-02FC03269B8D}" type="slidenum">
              <a:rPr lang="da-DK" smtClean="0"/>
              <a:t>3</a:t>
            </a:fld>
            <a:endParaRPr lang="da-DK"/>
          </a:p>
        </p:txBody>
      </p:sp>
    </p:spTree>
    <p:extLst>
      <p:ext uri="{BB962C8B-B14F-4D97-AF65-F5344CB8AC3E}">
        <p14:creationId xmlns:p14="http://schemas.microsoft.com/office/powerpoint/2010/main" val="511729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Lytteøvelse: Prøv at lytte om du kan identificere forskellige kommunikationsstile gennem rollespil. Dette øger opmærksomheden på egne og andres udtryksmåder. Feedback-øvelse: Giv og modtag feedback med fokus på kommunikationsstil, hvilket styrker evnen til at kommunikere mere effektivt.</a:t>
            </a:r>
          </a:p>
          <a:p>
            <a:endParaRPr lang="da-DK" dirty="0"/>
          </a:p>
          <a:p>
            <a:pPr lvl="0"/>
            <a:r>
              <a:rPr lang="da-DK" sz="1200" b="1" kern="1200" dirty="0">
                <a:solidFill>
                  <a:schemeClr val="tx1"/>
                </a:solidFill>
                <a:effectLst/>
                <a:latin typeface="+mn-lt"/>
                <a:ea typeface="+mn-ea"/>
                <a:cs typeface="+mn-cs"/>
              </a:rPr>
              <a:t>Lytteøvelse</a:t>
            </a:r>
            <a:r>
              <a:rPr lang="da-DK" sz="1200" kern="1200" dirty="0">
                <a:solidFill>
                  <a:schemeClr val="tx1"/>
                </a:solidFill>
                <a:effectLst/>
                <a:latin typeface="+mn-lt"/>
                <a:ea typeface="+mn-ea"/>
                <a:cs typeface="+mn-cs"/>
              </a:rPr>
              <a:t>:</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Materialer</a:t>
            </a:r>
            <a:r>
              <a:rPr lang="da-DK" sz="1200" kern="1200" dirty="0">
                <a:solidFill>
                  <a:schemeClr val="tx1"/>
                </a:solidFill>
                <a:effectLst/>
                <a:latin typeface="+mn-lt"/>
                <a:ea typeface="+mn-ea"/>
                <a:cs typeface="+mn-cs"/>
              </a:rPr>
              <a:t>: Rollespilsmanuskripter, tildel kort til teamets medlemmer. Kortene repræsentere forskellige kommunikationsstile.</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Ressourcer</a:t>
            </a:r>
            <a:r>
              <a:rPr lang="da-DK" sz="1200" kern="1200" dirty="0">
                <a:solidFill>
                  <a:schemeClr val="tx1"/>
                </a:solidFill>
                <a:effectLst/>
                <a:latin typeface="+mn-lt"/>
                <a:ea typeface="+mn-ea"/>
                <a:cs typeface="+mn-cs"/>
              </a:rPr>
              <a:t>: Vejledning i at lytte og identificere eksempler på forskellige kommunikationsstile, og hvilken betydning det har for forståelse af </a:t>
            </a:r>
            <a:endParaRPr lang="da-DK" sz="1600" kern="1200" dirty="0">
              <a:solidFill>
                <a:schemeClr val="tx1"/>
              </a:solidFill>
              <a:effectLst/>
              <a:latin typeface="+mn-lt"/>
              <a:ea typeface="+mn-ea"/>
              <a:cs typeface="+mn-cs"/>
            </a:endParaRPr>
          </a:p>
          <a:p>
            <a:endParaRPr lang="da-DK" dirty="0"/>
          </a:p>
        </p:txBody>
      </p:sp>
      <p:sp>
        <p:nvSpPr>
          <p:cNvPr id="4" name="Pladsholder til slidenummer 3"/>
          <p:cNvSpPr>
            <a:spLocks noGrp="1"/>
          </p:cNvSpPr>
          <p:nvPr>
            <p:ph type="sldNum" sz="quarter" idx="5"/>
          </p:nvPr>
        </p:nvSpPr>
        <p:spPr/>
        <p:txBody>
          <a:bodyPr/>
          <a:lstStyle/>
          <a:p>
            <a:fld id="{44A6EC41-9B51-BE4D-953E-02FC03269B8D}" type="slidenum">
              <a:rPr lang="da-DK" smtClean="0"/>
              <a:t>12</a:t>
            </a:fld>
            <a:endParaRPr lang="da-DK"/>
          </a:p>
        </p:txBody>
      </p:sp>
    </p:spTree>
    <p:extLst>
      <p:ext uri="{BB962C8B-B14F-4D97-AF65-F5344CB8AC3E}">
        <p14:creationId xmlns:p14="http://schemas.microsoft.com/office/powerpoint/2010/main" val="701458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F9076-C0EB-8F45-1EF2-B9E7745CBEA7}"/>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45BEF2C6-E7D6-D350-36F6-7571AB6D3AA2}"/>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01140417-730F-AFB0-8656-0F9253CF9388}"/>
              </a:ext>
            </a:extLst>
          </p:cNvPr>
          <p:cNvSpPr>
            <a:spLocks noGrp="1"/>
          </p:cNvSpPr>
          <p:nvPr>
            <p:ph type="body" idx="1"/>
          </p:nvPr>
        </p:nvSpPr>
        <p:spPr/>
        <p:txBody>
          <a:bodyPr/>
          <a:lstStyle/>
          <a:p>
            <a:r>
              <a:rPr lang="da-DK" dirty="0"/>
              <a:t>Hvis der ikke arbejdes med profiler, så tag en pause nu. </a:t>
            </a:r>
          </a:p>
          <a:p>
            <a:r>
              <a:rPr lang="da-DK" dirty="0"/>
              <a:t>Hvis der arbejdes med profiler, så læg pausen tidligere og frokost nu</a:t>
            </a:r>
          </a:p>
          <a:p>
            <a:endParaRPr lang="da-DK" dirty="0"/>
          </a:p>
        </p:txBody>
      </p:sp>
      <p:sp>
        <p:nvSpPr>
          <p:cNvPr id="4" name="Pladsholder til slidenummer 3">
            <a:extLst>
              <a:ext uri="{FF2B5EF4-FFF2-40B4-BE49-F238E27FC236}">
                <a16:creationId xmlns:a16="http://schemas.microsoft.com/office/drawing/2014/main" id="{459688A6-CD12-2F48-3277-3AAE88ECAEE9}"/>
              </a:ext>
            </a:extLst>
          </p:cNvPr>
          <p:cNvSpPr>
            <a:spLocks noGrp="1"/>
          </p:cNvSpPr>
          <p:nvPr>
            <p:ph type="sldNum" sz="quarter" idx="5"/>
          </p:nvPr>
        </p:nvSpPr>
        <p:spPr/>
        <p:txBody>
          <a:bodyPr/>
          <a:lstStyle/>
          <a:p>
            <a:fld id="{44A6EC41-9B51-BE4D-953E-02FC03269B8D}" type="slidenum">
              <a:rPr lang="da-DK" smtClean="0"/>
              <a:t>13</a:t>
            </a:fld>
            <a:endParaRPr lang="da-DK"/>
          </a:p>
        </p:txBody>
      </p:sp>
    </p:spTree>
    <p:extLst>
      <p:ext uri="{BB962C8B-B14F-4D97-AF65-F5344CB8AC3E}">
        <p14:creationId xmlns:p14="http://schemas.microsoft.com/office/powerpoint/2010/main" val="1822492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Frokostpause</a:t>
            </a:r>
          </a:p>
          <a:p>
            <a:endParaRPr lang="da-DK" dirty="0"/>
          </a:p>
          <a:p>
            <a:r>
              <a:rPr lang="da-DK" dirty="0"/>
              <a:t>Opstart igen kl. 13</a:t>
            </a:r>
          </a:p>
        </p:txBody>
      </p:sp>
      <p:sp>
        <p:nvSpPr>
          <p:cNvPr id="4" name="Pladsholder til slidenummer 3"/>
          <p:cNvSpPr>
            <a:spLocks noGrp="1"/>
          </p:cNvSpPr>
          <p:nvPr>
            <p:ph type="sldNum" sz="quarter" idx="5"/>
          </p:nvPr>
        </p:nvSpPr>
        <p:spPr/>
        <p:txBody>
          <a:bodyPr/>
          <a:lstStyle/>
          <a:p>
            <a:fld id="{44A6EC41-9B51-BE4D-953E-02FC03269B8D}" type="slidenum">
              <a:rPr lang="da-DK" smtClean="0"/>
              <a:t>14</a:t>
            </a:fld>
            <a:endParaRPr lang="da-DK"/>
          </a:p>
        </p:txBody>
      </p:sp>
    </p:spTree>
    <p:extLst>
      <p:ext uri="{BB962C8B-B14F-4D97-AF65-F5344CB8AC3E}">
        <p14:creationId xmlns:p14="http://schemas.microsoft.com/office/powerpoint/2010/main" val="1626296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Kommunikation og klare roller er afgørende for temaets effektivitet og trivsel. Håndteringen af konflikter bestemmer, om de styrker eller svækker samarbejdet. Teamets beslutningsprocesser kan påvirkes af gruppetænkning, mens motivation og sammenhængskraft fremmes gennem fælles normer og en stærk gruppeidentitet.</a:t>
            </a:r>
          </a:p>
          <a:p>
            <a:endParaRPr lang="da-DK" dirty="0"/>
          </a:p>
          <a:p>
            <a:r>
              <a:rPr lang="da-DK" sz="1200" b="0" i="0" u="none" strike="noStrike" kern="1200" dirty="0">
                <a:solidFill>
                  <a:schemeClr val="tx1"/>
                </a:solidFill>
                <a:effectLst/>
                <a:latin typeface="+mn-lt"/>
                <a:ea typeface="+mn-ea"/>
                <a:cs typeface="+mn-cs"/>
              </a:rPr>
              <a:t>Sådan håndterer man gruppedynamikker:</a:t>
            </a:r>
          </a:p>
          <a:p>
            <a:r>
              <a:rPr lang="da-DK" sz="1200" b="1" i="0" u="none" strike="noStrike" kern="1200" dirty="0">
                <a:solidFill>
                  <a:schemeClr val="tx1"/>
                </a:solidFill>
                <a:effectLst/>
                <a:latin typeface="+mn-lt"/>
                <a:ea typeface="+mn-ea"/>
                <a:cs typeface="+mn-cs"/>
              </a:rPr>
              <a:t>Fokuser på processen</a:t>
            </a:r>
            <a:r>
              <a:rPr lang="da-DK" sz="1200" b="0" i="0" u="none" strike="noStrike" kern="1200" dirty="0">
                <a:solidFill>
                  <a:schemeClr val="tx1"/>
                </a:solidFill>
                <a:effectLst/>
                <a:latin typeface="+mn-lt"/>
                <a:ea typeface="+mn-ea"/>
                <a:cs typeface="+mn-cs"/>
              </a:rPr>
              <a:t>: Undgå at pege fingre ad enkelte personer; i stedet bør man fokusere på de underliggende mønstre i adfærden og de samlede dynamikker. </a:t>
            </a:r>
          </a:p>
          <a:p>
            <a:r>
              <a:rPr lang="da-DK" sz="1200" b="1" i="0" u="none" strike="noStrike" kern="1200" dirty="0">
                <a:solidFill>
                  <a:schemeClr val="tx1"/>
                </a:solidFill>
                <a:effectLst/>
                <a:latin typeface="+mn-lt"/>
                <a:ea typeface="+mn-ea"/>
                <a:cs typeface="+mn-cs"/>
              </a:rPr>
              <a:t>Skab en tryg ramme</a:t>
            </a:r>
            <a:r>
              <a:rPr lang="da-DK" sz="1200" b="0" i="0" u="none" strike="noStrike" kern="1200" dirty="0">
                <a:solidFill>
                  <a:schemeClr val="tx1"/>
                </a:solidFill>
                <a:effectLst/>
                <a:latin typeface="+mn-lt"/>
                <a:ea typeface="+mn-ea"/>
                <a:cs typeface="+mn-cs"/>
              </a:rPr>
              <a:t>: En tryg atmosfære, hvor det er acceptabelt at ytre sig uden frygt for negative konsekvenser, fremmer åbenhed og vidensdeling. </a:t>
            </a:r>
          </a:p>
          <a:p>
            <a:r>
              <a:rPr lang="da-DK" sz="1200" b="1" i="0" u="none" strike="noStrike" kern="1200" dirty="0">
                <a:solidFill>
                  <a:schemeClr val="tx1"/>
                </a:solidFill>
                <a:effectLst/>
                <a:latin typeface="+mn-lt"/>
                <a:ea typeface="+mn-ea"/>
                <a:cs typeface="+mn-cs"/>
              </a:rPr>
              <a:t>Definer roller</a:t>
            </a:r>
            <a:r>
              <a:rPr lang="da-DK" sz="1200" b="0" i="0" u="none" strike="noStrike" kern="1200" dirty="0">
                <a:solidFill>
                  <a:schemeClr val="tx1"/>
                </a:solidFill>
                <a:effectLst/>
                <a:latin typeface="+mn-lt"/>
                <a:ea typeface="+mn-ea"/>
                <a:cs typeface="+mn-cs"/>
              </a:rPr>
              <a:t>: Tildel formelle roller som facilitator og referent for at sikre struktur og effektivitet i møderne. </a:t>
            </a:r>
          </a:p>
          <a:p>
            <a:r>
              <a:rPr lang="da-DK" sz="1200" b="1" i="0" u="none" strike="noStrike" kern="1200" dirty="0">
                <a:solidFill>
                  <a:schemeClr val="tx1"/>
                </a:solidFill>
                <a:effectLst/>
                <a:latin typeface="+mn-lt"/>
                <a:ea typeface="+mn-ea"/>
                <a:cs typeface="+mn-cs"/>
              </a:rPr>
              <a:t>Forstå gruppetænkning: </a:t>
            </a:r>
            <a:r>
              <a:rPr lang="da-DK" sz="1200" b="0" i="0" u="none" strike="noStrike" kern="1200" dirty="0">
                <a:solidFill>
                  <a:schemeClr val="tx1"/>
                </a:solidFill>
                <a:effectLst/>
                <a:latin typeface="+mn-lt"/>
                <a:ea typeface="+mn-ea"/>
                <a:cs typeface="+mn-cs"/>
              </a:rPr>
              <a:t>Vær bevidst om risikoen for gruppetænkning og arbejd aktivt for at fremme konstruktiv uenighed, når det er nødvendigt. </a:t>
            </a:r>
          </a:p>
          <a:p>
            <a:r>
              <a:rPr lang="da-DK" sz="1200" b="1" i="0" u="none" strike="noStrike" kern="1200" dirty="0">
                <a:solidFill>
                  <a:schemeClr val="tx1"/>
                </a:solidFill>
                <a:effectLst/>
                <a:latin typeface="+mn-lt"/>
                <a:ea typeface="+mn-ea"/>
                <a:cs typeface="+mn-cs"/>
              </a:rPr>
              <a:t>Anerkendelse</a:t>
            </a:r>
            <a:r>
              <a:rPr lang="da-DK" sz="1200" b="0" i="0" u="none" strike="noStrike" kern="1200" dirty="0">
                <a:solidFill>
                  <a:schemeClr val="tx1"/>
                </a:solidFill>
                <a:effectLst/>
                <a:latin typeface="+mn-lt"/>
                <a:ea typeface="+mn-ea"/>
                <a:cs typeface="+mn-cs"/>
              </a:rPr>
              <a:t>: Anerkendelse af gruppens samlede arbejde og den enkelte persons bidrag er vigtigt for at opbygge motivation og trivsel.  </a:t>
            </a:r>
          </a:p>
          <a:p>
            <a:endParaRPr lang="da-DK" sz="1200" b="0" i="0" u="none" strike="noStrike" kern="1200" dirty="0">
              <a:solidFill>
                <a:schemeClr val="tx1"/>
              </a:solidFill>
              <a:effectLst/>
              <a:latin typeface="+mn-lt"/>
              <a:ea typeface="+mn-ea"/>
              <a:cs typeface="+mn-cs"/>
            </a:endParaRPr>
          </a:p>
          <a:p>
            <a:r>
              <a:rPr lang="da-DK" sz="1200" b="0" i="0" u="none" strike="noStrike" kern="1200" dirty="0">
                <a:solidFill>
                  <a:schemeClr val="tx1"/>
                </a:solidFill>
                <a:effectLst/>
                <a:latin typeface="+mn-lt"/>
                <a:ea typeface="+mn-ea"/>
                <a:cs typeface="+mn-cs"/>
              </a:rPr>
              <a:t>Brug 5-10 min. med indholdet fra foregående øvelse til sammen med teamet at reflektere over, om der opstod noget, der kaldte på en bestemt gruppedynamik – </a:t>
            </a:r>
            <a:r>
              <a:rPr lang="da-DK" sz="1200" b="0" i="0" u="none" strike="noStrike" kern="1200" dirty="0" err="1">
                <a:solidFill>
                  <a:schemeClr val="tx1"/>
                </a:solidFill>
                <a:effectLst/>
                <a:latin typeface="+mn-lt"/>
                <a:ea typeface="+mn-ea"/>
                <a:cs typeface="+mn-cs"/>
              </a:rPr>
              <a:t>dvs</a:t>
            </a:r>
            <a:r>
              <a:rPr lang="da-DK" sz="1200" b="0" i="0" u="none" strike="noStrike" kern="1200" dirty="0">
                <a:solidFill>
                  <a:schemeClr val="tx1"/>
                </a:solidFill>
                <a:effectLst/>
                <a:latin typeface="+mn-lt"/>
                <a:ea typeface="+mn-ea"/>
                <a:cs typeface="+mn-cs"/>
              </a:rPr>
              <a:t> dårlig kommunikation, fik nogen ‘tildelt’ eller ‘indtog’ en bestemt uhensigtsmæssig rolle. Opstod der irritation og en konflikt på personniveau, eller dukkede nogen sig unødigt for i stedet at give ‘stærke’ stemmer eller hovedparten af gruppen ret. Hvordan skabte de motivation og sammenhængskraft i øvelsen</a:t>
            </a:r>
          </a:p>
          <a:p>
            <a:endParaRPr lang="da-DK" sz="1200" b="0" i="0" u="none" strike="noStrike" kern="1200" dirty="0">
              <a:solidFill>
                <a:schemeClr val="tx1"/>
              </a:solidFill>
              <a:effectLst/>
              <a:latin typeface="+mn-lt"/>
              <a:ea typeface="+mn-ea"/>
              <a:cs typeface="+mn-cs"/>
            </a:endParaRPr>
          </a:p>
          <a:p>
            <a:r>
              <a:rPr lang="da-DK" sz="1200" b="0" i="0" u="none" strike="noStrike" kern="1200" dirty="0">
                <a:solidFill>
                  <a:schemeClr val="tx1"/>
                </a:solidFill>
                <a:effectLst/>
                <a:latin typeface="+mn-lt"/>
                <a:ea typeface="+mn-ea"/>
                <a:cs typeface="+mn-cs"/>
              </a:rPr>
              <a:t>Bring bevidstheden ind i dagens sidste emne.</a:t>
            </a:r>
            <a:endParaRPr lang="da-DK" dirty="0"/>
          </a:p>
        </p:txBody>
      </p:sp>
      <p:sp>
        <p:nvSpPr>
          <p:cNvPr id="4" name="Pladsholder til slidenummer 3"/>
          <p:cNvSpPr>
            <a:spLocks noGrp="1"/>
          </p:cNvSpPr>
          <p:nvPr>
            <p:ph type="sldNum" sz="quarter" idx="5"/>
          </p:nvPr>
        </p:nvSpPr>
        <p:spPr/>
        <p:txBody>
          <a:bodyPr/>
          <a:lstStyle/>
          <a:p>
            <a:fld id="{44A6EC41-9B51-BE4D-953E-02FC03269B8D}" type="slidenum">
              <a:rPr lang="da-DK" smtClean="0"/>
              <a:t>15</a:t>
            </a:fld>
            <a:endParaRPr lang="da-DK"/>
          </a:p>
        </p:txBody>
      </p:sp>
    </p:spTree>
    <p:extLst>
      <p:ext uri="{BB962C8B-B14F-4D97-AF65-F5344CB8AC3E}">
        <p14:creationId xmlns:p14="http://schemas.microsoft.com/office/powerpoint/2010/main" val="3284405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Samarbejdsøvelser giver indblik i gruppens dynamik og evne til problemløsning. Diskuter, hvad der fungerede godt, og identificér områder, hvor samarbejdet kan forbedres. Udarbejd nye spilleregler baseret på dagens erfaringer for at styrke fremtidigt samarbejde og sikre effektivt teamarbejde.</a:t>
            </a:r>
          </a:p>
          <a:p>
            <a:endParaRPr lang="da-DK" dirty="0"/>
          </a:p>
          <a:p>
            <a:pPr lvl="0"/>
            <a:r>
              <a:rPr lang="da-DK" sz="1200" b="1" kern="1200" dirty="0">
                <a:solidFill>
                  <a:schemeClr val="tx1"/>
                </a:solidFill>
                <a:effectLst/>
                <a:latin typeface="+mn-lt"/>
                <a:ea typeface="+mn-ea"/>
                <a:cs typeface="+mn-cs"/>
              </a:rPr>
              <a:t>Samarbejdsøvelse</a:t>
            </a:r>
            <a:r>
              <a:rPr lang="da-DK" sz="1200" kern="1200" dirty="0">
                <a:solidFill>
                  <a:schemeClr val="tx1"/>
                </a:solidFill>
                <a:effectLst/>
                <a:latin typeface="+mn-lt"/>
                <a:ea typeface="+mn-ea"/>
                <a:cs typeface="+mn-cs"/>
              </a:rPr>
              <a:t>:</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Materialer: </a:t>
            </a:r>
            <a:r>
              <a:rPr lang="da-DK" sz="1200" b="0" kern="1200" dirty="0" err="1">
                <a:solidFill>
                  <a:schemeClr val="tx1"/>
                </a:solidFill>
                <a:effectLst/>
                <a:latin typeface="+mn-lt"/>
                <a:ea typeface="+mn-ea"/>
                <a:cs typeface="+mn-cs"/>
              </a:rPr>
              <a:t>PC’er</a:t>
            </a:r>
            <a:r>
              <a:rPr lang="da-DK" sz="1200" b="0" kern="1200" dirty="0">
                <a:solidFill>
                  <a:schemeClr val="tx1"/>
                </a:solidFill>
                <a:effectLst/>
                <a:latin typeface="+mn-lt"/>
                <a:ea typeface="+mn-ea"/>
                <a:cs typeface="+mn-cs"/>
              </a:rPr>
              <a:t>, tavle eller </a:t>
            </a:r>
            <a:r>
              <a:rPr lang="da-DK" sz="1200" b="0" kern="1200" dirty="0" err="1">
                <a:solidFill>
                  <a:schemeClr val="tx1"/>
                </a:solidFill>
                <a:effectLst/>
                <a:latin typeface="+mn-lt"/>
                <a:ea typeface="+mn-ea"/>
                <a:cs typeface="+mn-cs"/>
              </a:rPr>
              <a:t>flipcart</a:t>
            </a:r>
            <a:r>
              <a:rPr lang="da-DK" sz="1200" b="0" kern="1200" dirty="0">
                <a:solidFill>
                  <a:schemeClr val="tx1"/>
                </a:solidFill>
                <a:effectLst/>
                <a:latin typeface="+mn-lt"/>
                <a:ea typeface="+mn-ea"/>
                <a:cs typeface="+mn-cs"/>
              </a:rPr>
              <a:t>, post-it lapper, </a:t>
            </a:r>
            <a:r>
              <a:rPr lang="da-DK" sz="1200" kern="1200" dirty="0">
                <a:solidFill>
                  <a:schemeClr val="tx1"/>
                </a:solidFill>
                <a:effectLst/>
                <a:latin typeface="+mn-lt"/>
                <a:ea typeface="+mn-ea"/>
                <a:cs typeface="+mn-cs"/>
              </a:rPr>
              <a:t>papir og penne.</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Ressourcer</a:t>
            </a:r>
            <a:r>
              <a:rPr lang="da-DK" sz="1200" kern="1200" dirty="0">
                <a:solidFill>
                  <a:schemeClr val="tx1"/>
                </a:solidFill>
                <a:effectLst/>
                <a:latin typeface="+mn-lt"/>
                <a:ea typeface="+mn-ea"/>
                <a:cs typeface="+mn-cs"/>
              </a:rPr>
              <a:t>: Samarbejdsøvelse med planlægning af de næste 3 </a:t>
            </a:r>
            <a:r>
              <a:rPr lang="da-DK" sz="1200" kern="1200" dirty="0" err="1">
                <a:solidFill>
                  <a:schemeClr val="tx1"/>
                </a:solidFill>
                <a:effectLst/>
                <a:latin typeface="+mn-lt"/>
                <a:ea typeface="+mn-ea"/>
                <a:cs typeface="+mn-cs"/>
              </a:rPr>
              <a:t>mdrs</a:t>
            </a:r>
            <a:r>
              <a:rPr lang="da-DK" sz="1200" kern="1200" dirty="0">
                <a:solidFill>
                  <a:schemeClr val="tx1"/>
                </a:solidFill>
                <a:effectLst/>
                <a:latin typeface="+mn-lt"/>
                <a:ea typeface="+mn-ea"/>
                <a:cs typeface="+mn-cs"/>
              </a:rPr>
              <a:t> opgaver – udarbejd i forlængelse af samarbejdsøvelsen spilleregler for det gode samarbejde, brug eksempel, der tilpasses af teamet, efter øvelsen</a:t>
            </a:r>
            <a:endParaRPr lang="da-DK" sz="1600" kern="1200" dirty="0">
              <a:solidFill>
                <a:schemeClr val="tx1"/>
              </a:solidFill>
              <a:effectLst/>
              <a:latin typeface="+mn-lt"/>
              <a:ea typeface="+mn-ea"/>
              <a:cs typeface="+mn-cs"/>
            </a:endParaRPr>
          </a:p>
          <a:p>
            <a:endParaRPr lang="da-DK" dirty="0"/>
          </a:p>
        </p:txBody>
      </p:sp>
      <p:sp>
        <p:nvSpPr>
          <p:cNvPr id="4" name="Pladsholder til slidenummer 3"/>
          <p:cNvSpPr>
            <a:spLocks noGrp="1"/>
          </p:cNvSpPr>
          <p:nvPr>
            <p:ph type="sldNum" sz="quarter" idx="5"/>
          </p:nvPr>
        </p:nvSpPr>
        <p:spPr/>
        <p:txBody>
          <a:bodyPr/>
          <a:lstStyle/>
          <a:p>
            <a:fld id="{44A6EC41-9B51-BE4D-953E-02FC03269B8D}" type="slidenum">
              <a:rPr lang="da-DK" smtClean="0"/>
              <a:t>16</a:t>
            </a:fld>
            <a:endParaRPr lang="da-DK"/>
          </a:p>
        </p:txBody>
      </p:sp>
    </p:spTree>
    <p:extLst>
      <p:ext uri="{BB962C8B-B14F-4D97-AF65-F5344CB8AC3E}">
        <p14:creationId xmlns:p14="http://schemas.microsoft.com/office/powerpoint/2010/main" val="1279088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Vi afslutter workshoppen med en grundig evaluering, hvor vi samler feedback og refleksioner. Dette danner grundlag for læring og planlægning af de næste skridt i teamets udvikling og samarbejde.</a:t>
            </a:r>
          </a:p>
          <a:p>
            <a:endParaRPr lang="da-DK" dirty="0"/>
          </a:p>
          <a:p>
            <a:pPr lvl="0"/>
            <a:r>
              <a:rPr lang="da-DK" sz="1200" b="1" kern="1200" dirty="0">
                <a:solidFill>
                  <a:schemeClr val="tx1"/>
                </a:solidFill>
                <a:effectLst/>
                <a:latin typeface="+mn-lt"/>
                <a:ea typeface="+mn-ea"/>
                <a:cs typeface="+mn-cs"/>
              </a:rPr>
              <a:t>Evaluering</a:t>
            </a:r>
            <a:r>
              <a:rPr lang="da-DK" sz="1200" kern="1200" dirty="0">
                <a:solidFill>
                  <a:schemeClr val="tx1"/>
                </a:solidFill>
                <a:effectLst/>
                <a:latin typeface="+mn-lt"/>
                <a:ea typeface="+mn-ea"/>
                <a:cs typeface="+mn-cs"/>
              </a:rPr>
              <a:t>:</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Materialer</a:t>
            </a:r>
            <a:r>
              <a:rPr lang="da-DK" sz="1200" kern="1200" dirty="0">
                <a:solidFill>
                  <a:schemeClr val="tx1"/>
                </a:solidFill>
                <a:effectLst/>
                <a:latin typeface="+mn-lt"/>
                <a:ea typeface="+mn-ea"/>
                <a:cs typeface="+mn-cs"/>
              </a:rPr>
              <a:t>: Evalueringsskema og penne.</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Ressourcer</a:t>
            </a:r>
            <a:r>
              <a:rPr lang="da-DK" sz="1200" kern="1200" dirty="0">
                <a:solidFill>
                  <a:schemeClr val="tx1"/>
                </a:solidFill>
                <a:effectLst/>
                <a:latin typeface="+mn-lt"/>
                <a:ea typeface="+mn-ea"/>
                <a:cs typeface="+mn-cs"/>
              </a:rPr>
              <a:t>: Evalueringsskema</a:t>
            </a:r>
            <a:endParaRPr lang="da-DK" sz="1600" kern="1200" dirty="0">
              <a:solidFill>
                <a:schemeClr val="tx1"/>
              </a:solidFill>
              <a:effectLst/>
              <a:latin typeface="+mn-lt"/>
              <a:ea typeface="+mn-ea"/>
              <a:cs typeface="+mn-cs"/>
            </a:endParaRPr>
          </a:p>
          <a:p>
            <a:endParaRPr lang="da-DK" dirty="0"/>
          </a:p>
        </p:txBody>
      </p:sp>
      <p:sp>
        <p:nvSpPr>
          <p:cNvPr id="4" name="Pladsholder til slidenummer 3"/>
          <p:cNvSpPr>
            <a:spLocks noGrp="1"/>
          </p:cNvSpPr>
          <p:nvPr>
            <p:ph type="sldNum" sz="quarter" idx="5"/>
          </p:nvPr>
        </p:nvSpPr>
        <p:spPr/>
        <p:txBody>
          <a:bodyPr/>
          <a:lstStyle/>
          <a:p>
            <a:fld id="{232E858C-0861-9C43-87F2-3046BF3A557D}" type="slidenum">
              <a:rPr lang="da-DK" smtClean="0"/>
              <a:t>17</a:t>
            </a:fld>
            <a:endParaRPr lang="da-DK"/>
          </a:p>
        </p:txBody>
      </p:sp>
    </p:spTree>
    <p:extLst>
      <p:ext uri="{BB962C8B-B14F-4D97-AF65-F5344CB8AC3E}">
        <p14:creationId xmlns:p14="http://schemas.microsoft.com/office/powerpoint/2010/main" val="3027808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Brug 5-10 min på at lave en forventningsafstemning for dagen</a:t>
            </a:r>
          </a:p>
          <a:p>
            <a:r>
              <a:rPr lang="da-DK" dirty="0"/>
              <a:t>
Det er vigtigt at tydeliggøre, hvad du som facilitator ønsker for team dagen: 1) Åben og ærlig dialog, hvor alle deltager aktivt. 2) Fokus på samarbejde og fælles mål. 3) En positiv og inkluderende stemning. Omvendt ønskes ikke, at der opstår misforståelser, eksklusion eller ineffektiv tidsudnyttelse.</a:t>
            </a:r>
          </a:p>
        </p:txBody>
      </p:sp>
      <p:sp>
        <p:nvSpPr>
          <p:cNvPr id="4" name="Pladsholder til slidenummer 3"/>
          <p:cNvSpPr>
            <a:spLocks noGrp="1"/>
          </p:cNvSpPr>
          <p:nvPr>
            <p:ph type="sldNum" sz="quarter" idx="5"/>
          </p:nvPr>
        </p:nvSpPr>
        <p:spPr/>
        <p:txBody>
          <a:bodyPr/>
          <a:lstStyle/>
          <a:p>
            <a:fld id="{44A6EC41-9B51-BE4D-953E-02FC03269B8D}" type="slidenum">
              <a:rPr lang="da-DK" smtClean="0"/>
              <a:t>4</a:t>
            </a:fld>
            <a:endParaRPr lang="da-DK"/>
          </a:p>
        </p:txBody>
      </p:sp>
    </p:spTree>
    <p:extLst>
      <p:ext uri="{BB962C8B-B14F-4D97-AF65-F5344CB8AC3E}">
        <p14:creationId xmlns:p14="http://schemas.microsoft.com/office/powerpoint/2010/main" val="151290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Introducér parkeringspladsen</a:t>
            </a:r>
          </a:p>
          <a:p>
            <a:r>
              <a:rPr lang="da-DK" dirty="0"/>
              <a:t>Parkeringspladsen bruges til at samle vigtige emner, der ikke kræver øjeblikkelig handling i dag. Dette hjælper os med at holde fokus på dagens program uden at glemme væsentlige punkter. Når noget placeres her, sikres det, at det bliver gemt til senere drøftelse, men ikke glemt.</a:t>
            </a:r>
          </a:p>
          <a:p>
            <a:endParaRPr lang="da-DK" dirty="0"/>
          </a:p>
          <a:p>
            <a:r>
              <a:rPr lang="da-DK" dirty="0"/>
              <a:t>Lav på en tavle eller flipover en parkeringsplads, hvor emner kan skrives på</a:t>
            </a:r>
          </a:p>
        </p:txBody>
      </p:sp>
      <p:sp>
        <p:nvSpPr>
          <p:cNvPr id="4" name="Pladsholder til slidenummer 3"/>
          <p:cNvSpPr>
            <a:spLocks noGrp="1"/>
          </p:cNvSpPr>
          <p:nvPr>
            <p:ph type="sldNum" sz="quarter" idx="5"/>
          </p:nvPr>
        </p:nvSpPr>
        <p:spPr/>
        <p:txBody>
          <a:bodyPr/>
          <a:lstStyle/>
          <a:p>
            <a:fld id="{44A6EC41-9B51-BE4D-953E-02FC03269B8D}" type="slidenum">
              <a:rPr lang="da-DK" smtClean="0"/>
              <a:t>5</a:t>
            </a:fld>
            <a:endParaRPr lang="da-DK"/>
          </a:p>
        </p:txBody>
      </p:sp>
    </p:spTree>
    <p:extLst>
      <p:ext uri="{BB962C8B-B14F-4D97-AF65-F5344CB8AC3E}">
        <p14:creationId xmlns:p14="http://schemas.microsoft.com/office/powerpoint/2010/main" val="4154850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Start dagen med en kort </a:t>
            </a:r>
            <a:r>
              <a:rPr lang="da-DK" dirty="0" err="1"/>
              <a:t>icebreaker</a:t>
            </a:r>
            <a:r>
              <a:rPr lang="da-DK" dirty="0"/>
              <a:t>, hvor deltagerne præsenterer sig selv og deler en sjov eller interessant fakta. Dette skaber en afslappet stemning. Præsenter derefter dagens program og formål, så alle ved, hvad de kan forvente, og hvorfor vi er samlet.</a:t>
            </a:r>
          </a:p>
          <a:p>
            <a:endParaRPr lang="da-DK" dirty="0"/>
          </a:p>
          <a:p>
            <a:pPr lvl="0"/>
            <a:r>
              <a:rPr lang="da-DK" sz="1200" b="1" kern="1200" dirty="0" err="1">
                <a:solidFill>
                  <a:schemeClr val="tx1"/>
                </a:solidFill>
                <a:effectLst/>
                <a:latin typeface="+mn-lt"/>
                <a:ea typeface="+mn-ea"/>
                <a:cs typeface="+mn-cs"/>
              </a:rPr>
              <a:t>Icebreaker</a:t>
            </a:r>
            <a:r>
              <a:rPr lang="da-DK" sz="1200" b="1" kern="1200" dirty="0">
                <a:solidFill>
                  <a:schemeClr val="tx1"/>
                </a:solidFill>
                <a:effectLst/>
                <a:latin typeface="+mn-lt"/>
                <a:ea typeface="+mn-ea"/>
                <a:cs typeface="+mn-cs"/>
              </a:rPr>
              <a:t>-øvelse</a:t>
            </a:r>
            <a:r>
              <a:rPr lang="da-DK" sz="1200" kern="1200" dirty="0">
                <a:solidFill>
                  <a:schemeClr val="tx1"/>
                </a:solidFill>
                <a:effectLst/>
                <a:latin typeface="+mn-lt"/>
                <a:ea typeface="+mn-ea"/>
                <a:cs typeface="+mn-cs"/>
              </a:rPr>
              <a:t>:</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Materialer</a:t>
            </a:r>
            <a:r>
              <a:rPr lang="da-DK" sz="1200" kern="1200" dirty="0">
                <a:solidFill>
                  <a:schemeClr val="tx1"/>
                </a:solidFill>
                <a:effectLst/>
                <a:latin typeface="+mn-lt"/>
                <a:ea typeface="+mn-ea"/>
                <a:cs typeface="+mn-cs"/>
              </a:rPr>
              <a:t>: Navneskilte, små kort med sjove spørgsmål eller fakta.</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Ressourcer</a:t>
            </a:r>
            <a:r>
              <a:rPr lang="da-DK" sz="1200" kern="1200" dirty="0">
                <a:solidFill>
                  <a:schemeClr val="tx1"/>
                </a:solidFill>
                <a:effectLst/>
                <a:latin typeface="+mn-lt"/>
                <a:ea typeface="+mn-ea"/>
                <a:cs typeface="+mn-cs"/>
              </a:rPr>
              <a:t>: Liste over </a:t>
            </a:r>
            <a:r>
              <a:rPr lang="da-DK" sz="1200" kern="1200" dirty="0" err="1">
                <a:solidFill>
                  <a:schemeClr val="tx1"/>
                </a:solidFill>
                <a:effectLst/>
                <a:latin typeface="+mn-lt"/>
                <a:ea typeface="+mn-ea"/>
                <a:cs typeface="+mn-cs"/>
              </a:rPr>
              <a:t>icebreaker</a:t>
            </a:r>
            <a:r>
              <a:rPr lang="da-DK" sz="1200" kern="1200" dirty="0">
                <a:solidFill>
                  <a:schemeClr val="tx1"/>
                </a:solidFill>
                <a:effectLst/>
                <a:latin typeface="+mn-lt"/>
                <a:ea typeface="+mn-ea"/>
                <a:cs typeface="+mn-cs"/>
              </a:rPr>
              <a:t> øvelse”</a:t>
            </a:r>
          </a:p>
          <a:p>
            <a:pPr lvl="1"/>
            <a:endParaRPr lang="da-DK" sz="1200" kern="1200" dirty="0">
              <a:solidFill>
                <a:schemeClr val="tx1"/>
              </a:solidFill>
              <a:effectLst/>
              <a:latin typeface="+mn-lt"/>
              <a:ea typeface="+mn-ea"/>
              <a:cs typeface="+mn-cs"/>
            </a:endParaRPr>
          </a:p>
          <a:p>
            <a:pPr lvl="1"/>
            <a:endParaRPr lang="da-DK" sz="1200" kern="1200" dirty="0">
              <a:solidFill>
                <a:schemeClr val="tx1"/>
              </a:solidFill>
              <a:effectLst/>
              <a:latin typeface="+mn-lt"/>
              <a:ea typeface="+mn-ea"/>
              <a:cs typeface="+mn-cs"/>
            </a:endParaRPr>
          </a:p>
          <a:p>
            <a:pPr lvl="1"/>
            <a:r>
              <a:rPr lang="da-DK" sz="1200" kern="1200" dirty="0">
                <a:solidFill>
                  <a:schemeClr val="tx1"/>
                </a:solidFill>
                <a:effectLst/>
                <a:latin typeface="+mn-lt"/>
                <a:ea typeface="+mn-ea"/>
                <a:cs typeface="+mn-cs"/>
              </a:rPr>
              <a:t>1 min. pr. deltager, men sæt 15 min. af i alt </a:t>
            </a:r>
            <a:endParaRPr lang="da-DK" sz="1600" kern="1200" dirty="0">
              <a:solidFill>
                <a:schemeClr val="tx1"/>
              </a:solidFill>
              <a:effectLst/>
              <a:latin typeface="+mn-lt"/>
              <a:ea typeface="+mn-ea"/>
              <a:cs typeface="+mn-cs"/>
            </a:endParaRPr>
          </a:p>
          <a:p>
            <a:endParaRPr lang="da-DK" dirty="0"/>
          </a:p>
        </p:txBody>
      </p:sp>
      <p:sp>
        <p:nvSpPr>
          <p:cNvPr id="4" name="Pladsholder til slidenummer 3"/>
          <p:cNvSpPr>
            <a:spLocks noGrp="1"/>
          </p:cNvSpPr>
          <p:nvPr>
            <p:ph type="sldNum" sz="quarter" idx="5"/>
          </p:nvPr>
        </p:nvSpPr>
        <p:spPr/>
        <p:txBody>
          <a:bodyPr/>
          <a:lstStyle/>
          <a:p>
            <a:fld id="{44A6EC41-9B51-BE4D-953E-02FC03269B8D}" type="slidenum">
              <a:rPr lang="da-DK" smtClean="0"/>
              <a:t>6</a:t>
            </a:fld>
            <a:endParaRPr lang="da-DK"/>
          </a:p>
        </p:txBody>
      </p:sp>
    </p:spTree>
    <p:extLst>
      <p:ext uri="{BB962C8B-B14F-4D97-AF65-F5344CB8AC3E}">
        <p14:creationId xmlns:p14="http://schemas.microsoft.com/office/powerpoint/2010/main" val="2608060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dirty="0"/>
              <a:t>Kommunikation og gruppedynamikker eksisterer i alle virksomheder, mellem afdelinger og i teams.</a:t>
            </a:r>
          </a:p>
          <a:p>
            <a:endParaRPr lang="da-DK" dirty="0"/>
          </a:p>
          <a:p>
            <a:r>
              <a:rPr lang="da-DK" dirty="0"/>
              <a:t>Kvaliteten af kommunikation afhænger i høj grad af hvor bevidste man er som sin egen individuelle kommunikationsstil og hvordan man bidrager til en bestemt gruppedynamik. Der er altså tale om både styrker og opmærksomhedspunkter, og tydeligere man er omkring det, og som team har et fælles sprog omkring det, jo bedre chance har man for at kunne lykkes med samarbejde omkring den fælles kerneopgave.</a:t>
            </a:r>
          </a:p>
          <a:p>
            <a:endParaRPr lang="da-DK" dirty="0"/>
          </a:p>
          <a:p>
            <a:r>
              <a:rPr lang="da-DK" b="1" dirty="0"/>
              <a:t>Hvis der anvendes personprofiler</a:t>
            </a:r>
          </a:p>
          <a:p>
            <a:r>
              <a:rPr lang="da-DK" dirty="0"/>
              <a:t>Hvis der anvendes personprofiler introduceres disse via præsentationer på de kommende slides via det valgt profilværktøj giver mulighed for i sine rapporter. Vi ser på, hvordan disse profiler påvirker samarbejdet og introducerer kommunikationsstile for at forbedre forståelsen i teamet.</a:t>
            </a:r>
          </a:p>
          <a:p>
            <a:endParaRPr lang="da-DK" dirty="0"/>
          </a:p>
          <a:p>
            <a:r>
              <a:rPr lang="da-DK" dirty="0"/>
              <a:t>Som facilitator inddrager du noget generelt om profilværktøjet samt rapporter for de respektive medarbejdere og teamets profil</a:t>
            </a:r>
          </a:p>
          <a:p>
            <a:endParaRPr lang="da-DK" dirty="0"/>
          </a:p>
          <a:p>
            <a:r>
              <a:rPr lang="da-DK" dirty="0"/>
              <a:t>Hvis ikke der er valgt personprofiler, kan disse tilkøbes. Kontakt mig evt. for pris og forløb i den forbindelse.</a:t>
            </a:r>
          </a:p>
          <a:p>
            <a:endParaRPr lang="da-DK" dirty="0"/>
          </a:p>
          <a:p>
            <a:endParaRPr lang="da-DK" dirty="0"/>
          </a:p>
          <a:p>
            <a:endParaRPr lang="da-DK" dirty="0"/>
          </a:p>
        </p:txBody>
      </p:sp>
      <p:sp>
        <p:nvSpPr>
          <p:cNvPr id="4" name="Pladsholder til slidenummer 3"/>
          <p:cNvSpPr>
            <a:spLocks noGrp="1"/>
          </p:cNvSpPr>
          <p:nvPr>
            <p:ph type="sldNum" sz="quarter" idx="5"/>
          </p:nvPr>
        </p:nvSpPr>
        <p:spPr/>
        <p:txBody>
          <a:bodyPr/>
          <a:lstStyle/>
          <a:p>
            <a:fld id="{232E858C-0861-9C43-87F2-3046BF3A557D}" type="slidenum">
              <a:rPr lang="da-DK" smtClean="0"/>
              <a:t>7</a:t>
            </a:fld>
            <a:endParaRPr lang="da-DK"/>
          </a:p>
        </p:txBody>
      </p:sp>
    </p:spTree>
    <p:extLst>
      <p:ext uri="{BB962C8B-B14F-4D97-AF65-F5344CB8AC3E}">
        <p14:creationId xmlns:p14="http://schemas.microsoft.com/office/powerpoint/2010/main" val="572557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txBody>
          <a:bodyPr/>
          <a:lstStyle/>
          <a:p>
            <a:endParaRPr lang="da-DK"/>
          </a:p>
        </p:txBody>
      </p:sp>
      <p:sp>
        <p:nvSpPr>
          <p:cNvPr id="3" name="Pladsholder til noter 2"/>
          <p:cNvSpPr>
            <a:spLocks noGrp="1"/>
          </p:cNvSpPr>
          <p:nvPr>
            <p:ph type="body" idx="1"/>
          </p:nvPr>
        </p:nvSpPr>
        <p:spPr/>
        <p:txBody>
          <a:bodyPr/>
          <a:lstStyle/>
          <a:p>
            <a:r>
              <a:rPr lang="da-DK" b="1" dirty="0"/>
              <a:t>Denne slide anvendes som en del af forberedelse OG kun hvis der arbejdes med personprofiler.</a:t>
            </a:r>
          </a:p>
          <a:p>
            <a:pPr marL="0" marR="0" lvl="0" indent="0" algn="l" defTabSz="914400" rtl="0" eaLnBrk="1" fontAlgn="auto" latinLnBrk="0" hangingPunct="1">
              <a:lnSpc>
                <a:spcPct val="100000"/>
              </a:lnSpc>
              <a:spcBef>
                <a:spcPts val="0"/>
              </a:spcBef>
              <a:spcAft>
                <a:spcPts val="0"/>
              </a:spcAft>
              <a:buClrTx/>
              <a:buSzTx/>
              <a:buFontTx/>
              <a:buNone/>
              <a:tabLst/>
              <a:defRPr/>
            </a:pPr>
            <a:r>
              <a:rPr lang="da-DK" dirty="0"/>
              <a:t>Indsæt slides der giver en generel intro til personprofiler og slides, der viser overordnede resultater af personprofil tests, ud fra de valgmuligheder personprofilværktøjet giver mulighed for, eks. korte rapporter for de respektive medarbejdere og teamets samlede profil</a:t>
            </a:r>
          </a:p>
          <a:p>
            <a:endParaRPr lang="da-DK" dirty="0"/>
          </a:p>
          <a:p>
            <a:r>
              <a:rPr lang="da-DK" dirty="0"/>
              <a:t>Gennemgang af deltagernes personprofiler har til formål at give indsigt i teamets forskellige personlighedstyper og deres indflydelse på samarbejdet. Bordkortene kan evt. bruges til at visualisere og diskutere profilerne. I gruppeøvelsen drøfter deltagerne, hvordan deres profiler kan supplere hinanden og bidrage positivt til teamets dynamik.</a:t>
            </a:r>
          </a:p>
          <a:p>
            <a:endParaRPr lang="da-DK" dirty="0"/>
          </a:p>
          <a:p>
            <a:pPr lvl="0"/>
            <a:r>
              <a:rPr lang="da-DK" sz="1200" b="1" kern="1200" dirty="0">
                <a:solidFill>
                  <a:schemeClr val="tx1"/>
                </a:solidFill>
                <a:effectLst/>
                <a:latin typeface="+mn-lt"/>
                <a:ea typeface="+mn-ea"/>
                <a:cs typeface="+mn-cs"/>
              </a:rPr>
              <a:t>Profilgennemgang</a:t>
            </a:r>
            <a:r>
              <a:rPr lang="da-DK" sz="1200" kern="1200" dirty="0">
                <a:solidFill>
                  <a:schemeClr val="tx1"/>
                </a:solidFill>
                <a:effectLst/>
                <a:latin typeface="+mn-lt"/>
                <a:ea typeface="+mn-ea"/>
                <a:cs typeface="+mn-cs"/>
              </a:rPr>
              <a:t>:</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Materialer</a:t>
            </a:r>
            <a:r>
              <a:rPr lang="da-DK" sz="1200" kern="1200" dirty="0">
                <a:solidFill>
                  <a:schemeClr val="tx1"/>
                </a:solidFill>
                <a:effectLst/>
                <a:latin typeface="+mn-lt"/>
                <a:ea typeface="+mn-ea"/>
                <a:cs typeface="+mn-cs"/>
              </a:rPr>
              <a:t>: Personprofiler, bordkort med profiloplysninger.</a:t>
            </a:r>
            <a:endParaRPr lang="da-DK" sz="1600" kern="1200" dirty="0">
              <a:solidFill>
                <a:schemeClr val="tx1"/>
              </a:solidFill>
              <a:effectLst/>
              <a:latin typeface="+mn-lt"/>
              <a:ea typeface="+mn-ea"/>
              <a:cs typeface="+mn-cs"/>
            </a:endParaRPr>
          </a:p>
          <a:p>
            <a:pPr lvl="1"/>
            <a:r>
              <a:rPr lang="da-DK" sz="1200" b="1" kern="1200" dirty="0">
                <a:solidFill>
                  <a:schemeClr val="tx1"/>
                </a:solidFill>
                <a:effectLst/>
                <a:latin typeface="+mn-lt"/>
                <a:ea typeface="+mn-ea"/>
                <a:cs typeface="+mn-cs"/>
              </a:rPr>
              <a:t>Ressourcer</a:t>
            </a:r>
            <a:r>
              <a:rPr lang="da-DK" sz="1200" kern="1200" dirty="0">
                <a:solidFill>
                  <a:schemeClr val="tx1"/>
                </a:solidFill>
                <a:effectLst/>
                <a:latin typeface="+mn-lt"/>
                <a:ea typeface="+mn-ea"/>
                <a:cs typeface="+mn-cs"/>
              </a:rPr>
              <a:t>: Personprofiler værktøjet, vejledning i at forstå og bruge profilerne.</a:t>
            </a:r>
            <a:endParaRPr lang="da-DK" sz="1600" kern="1200" dirty="0">
              <a:solidFill>
                <a:schemeClr val="tx1"/>
              </a:solidFill>
              <a:effectLst/>
              <a:latin typeface="+mn-lt"/>
              <a:ea typeface="+mn-ea"/>
              <a:cs typeface="+mn-cs"/>
            </a:endParaRPr>
          </a:p>
          <a:p>
            <a:endParaRPr lang="da-DK" dirty="0"/>
          </a:p>
        </p:txBody>
      </p:sp>
      <p:sp>
        <p:nvSpPr>
          <p:cNvPr id="4" name="Pladsholder til slidenummer 3"/>
          <p:cNvSpPr>
            <a:spLocks noGrp="1"/>
          </p:cNvSpPr>
          <p:nvPr>
            <p:ph type="sldNum" sz="quarter" idx="5"/>
          </p:nvPr>
        </p:nvSpPr>
        <p:spPr/>
        <p:txBody>
          <a:bodyPr/>
          <a:lstStyle/>
          <a:p>
            <a:fld id="{44A6EC41-9B51-BE4D-953E-02FC03269B8D}" type="slidenum">
              <a:rPr lang="da-DK" smtClean="0"/>
              <a:t>8</a:t>
            </a:fld>
            <a:endParaRPr lang="da-DK"/>
          </a:p>
        </p:txBody>
      </p:sp>
    </p:spTree>
    <p:extLst>
      <p:ext uri="{BB962C8B-B14F-4D97-AF65-F5344CB8AC3E}">
        <p14:creationId xmlns:p14="http://schemas.microsoft.com/office/powerpoint/2010/main" val="2325304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4B7E8-4C7D-913C-7075-9F37692F60AA}"/>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01479034-559A-1D95-FC5F-61B4797C4EAB}"/>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73EF81D3-11DC-DC88-4204-93C4B5D08A47}"/>
              </a:ext>
            </a:extLst>
          </p:cNvPr>
          <p:cNvSpPr>
            <a:spLocks noGrp="1"/>
          </p:cNvSpPr>
          <p:nvPr>
            <p:ph type="body" idx="1"/>
          </p:nvPr>
        </p:nvSpPr>
        <p:spPr/>
        <p:txBody>
          <a:bodyPr/>
          <a:lstStyle/>
          <a:p>
            <a:r>
              <a:rPr lang="da-DK" dirty="0"/>
              <a:t>Hvis der ikke arbejdes med profiler, så tag en pause nu. </a:t>
            </a:r>
          </a:p>
          <a:p>
            <a:r>
              <a:rPr lang="da-DK" dirty="0"/>
              <a:t>Hvis der arbejdes med profiler, så læg pausen tidligere og frokost nu</a:t>
            </a:r>
          </a:p>
          <a:p>
            <a:endParaRPr lang="da-DK" dirty="0"/>
          </a:p>
        </p:txBody>
      </p:sp>
      <p:sp>
        <p:nvSpPr>
          <p:cNvPr id="4" name="Pladsholder til slidenummer 3">
            <a:extLst>
              <a:ext uri="{FF2B5EF4-FFF2-40B4-BE49-F238E27FC236}">
                <a16:creationId xmlns:a16="http://schemas.microsoft.com/office/drawing/2014/main" id="{EB6D7F3B-37CA-989D-F90C-9188534AF6CB}"/>
              </a:ext>
            </a:extLst>
          </p:cNvPr>
          <p:cNvSpPr>
            <a:spLocks noGrp="1"/>
          </p:cNvSpPr>
          <p:nvPr>
            <p:ph type="sldNum" sz="quarter" idx="5"/>
          </p:nvPr>
        </p:nvSpPr>
        <p:spPr/>
        <p:txBody>
          <a:bodyPr/>
          <a:lstStyle/>
          <a:p>
            <a:fld id="{44A6EC41-9B51-BE4D-953E-02FC03269B8D}" type="slidenum">
              <a:rPr lang="da-DK" smtClean="0"/>
              <a:t>9</a:t>
            </a:fld>
            <a:endParaRPr lang="da-DK"/>
          </a:p>
        </p:txBody>
      </p:sp>
    </p:spTree>
    <p:extLst>
      <p:ext uri="{BB962C8B-B14F-4D97-AF65-F5344CB8AC3E}">
        <p14:creationId xmlns:p14="http://schemas.microsoft.com/office/powerpoint/2010/main" val="2780218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D6F5B-4FE4-7EA1-4C2A-B58EC0677053}"/>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5534D67B-5D28-6A0F-FC83-5372B65DDA76}"/>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FAC57974-3C3A-E29E-9B0C-A7A27D5B0CDB}"/>
              </a:ext>
            </a:extLst>
          </p:cNvPr>
          <p:cNvSpPr>
            <a:spLocks noGrp="1"/>
          </p:cNvSpPr>
          <p:nvPr>
            <p:ph type="body" idx="1"/>
          </p:nvPr>
        </p:nvSpPr>
        <p:spPr/>
        <p:txBody>
          <a:bodyPr/>
          <a:lstStyle/>
          <a:p>
            <a:r>
              <a:rPr lang="da-DK" dirty="0"/>
              <a:t>Frokostpause</a:t>
            </a:r>
          </a:p>
          <a:p>
            <a:endParaRPr lang="da-DK" dirty="0"/>
          </a:p>
          <a:p>
            <a:r>
              <a:rPr lang="da-DK" dirty="0"/>
              <a:t>Opstart igen kl. 13</a:t>
            </a:r>
          </a:p>
        </p:txBody>
      </p:sp>
      <p:sp>
        <p:nvSpPr>
          <p:cNvPr id="4" name="Pladsholder til slidenummer 3">
            <a:extLst>
              <a:ext uri="{FF2B5EF4-FFF2-40B4-BE49-F238E27FC236}">
                <a16:creationId xmlns:a16="http://schemas.microsoft.com/office/drawing/2014/main" id="{8F29B056-9207-CE28-B7D5-1C473C064028}"/>
              </a:ext>
            </a:extLst>
          </p:cNvPr>
          <p:cNvSpPr>
            <a:spLocks noGrp="1"/>
          </p:cNvSpPr>
          <p:nvPr>
            <p:ph type="sldNum" sz="quarter" idx="5"/>
          </p:nvPr>
        </p:nvSpPr>
        <p:spPr/>
        <p:txBody>
          <a:bodyPr/>
          <a:lstStyle/>
          <a:p>
            <a:fld id="{44A6EC41-9B51-BE4D-953E-02FC03269B8D}" type="slidenum">
              <a:rPr lang="da-DK" smtClean="0"/>
              <a:t>10</a:t>
            </a:fld>
            <a:endParaRPr lang="da-DK"/>
          </a:p>
        </p:txBody>
      </p:sp>
    </p:spTree>
    <p:extLst>
      <p:ext uri="{BB962C8B-B14F-4D97-AF65-F5344CB8AC3E}">
        <p14:creationId xmlns:p14="http://schemas.microsoft.com/office/powerpoint/2010/main" val="2452398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C7746-C88D-F52E-D0A0-826977692241}"/>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7716B226-E193-A741-1D6C-DE2044439B97}"/>
              </a:ext>
            </a:extLst>
          </p:cNvPr>
          <p:cNvSpPr>
            <a:spLocks noGrp="1" noRot="1" noChangeAspect="1"/>
          </p:cNvSpPr>
          <p:nvPr>
            <p:ph type="sldImg"/>
          </p:nvPr>
        </p:nvSpPr>
        <p:spPr/>
        <p:txBody>
          <a:bodyPr/>
          <a:lstStyle/>
          <a:p>
            <a:endParaRPr lang="da-DK"/>
          </a:p>
        </p:txBody>
      </p:sp>
      <p:sp>
        <p:nvSpPr>
          <p:cNvPr id="3" name="Pladsholder til noter 2">
            <a:extLst>
              <a:ext uri="{FF2B5EF4-FFF2-40B4-BE49-F238E27FC236}">
                <a16:creationId xmlns:a16="http://schemas.microsoft.com/office/drawing/2014/main" id="{6D8A7A11-2143-57F0-BB02-5F99606A8E61}"/>
              </a:ext>
            </a:extLst>
          </p:cNvPr>
          <p:cNvSpPr>
            <a:spLocks noGrp="1"/>
          </p:cNvSpPr>
          <p:nvPr>
            <p:ph type="body" idx="1"/>
          </p:nvPr>
        </p:nvSpPr>
        <p:spPr/>
        <p:txBody>
          <a:bodyPr/>
          <a:lstStyle/>
          <a:p>
            <a:r>
              <a:rPr lang="da-DK" dirty="0"/>
              <a:t>Vi har alle, og alt efter situationen en foretrukken kommunikationsstil. </a:t>
            </a:r>
          </a:p>
          <a:p>
            <a:endParaRPr lang="da-DK" dirty="0"/>
          </a:p>
          <a:p>
            <a:r>
              <a:rPr lang="da-DK" dirty="0"/>
              <a:t>Den kan være afhængig af erfaringer fra f.eks. vores opvækst, vores uddannelse eller vores placering i organisationen.</a:t>
            </a:r>
          </a:p>
          <a:p>
            <a:r>
              <a:rPr lang="da-DK" dirty="0"/>
              <a:t>Alt efter kulturen i virksomheden kan der være tale om en mere kulturel kommunikationsstil.</a:t>
            </a:r>
          </a:p>
          <a:p>
            <a:endParaRPr lang="da-DK" dirty="0"/>
          </a:p>
          <a:p>
            <a:r>
              <a:rPr lang="da-DK" dirty="0"/>
              <a:t>Her gælder det om, inden den næste øvelse at give et indblik i, hvilke kommunikationsstile, der kan være i spil.</a:t>
            </a:r>
          </a:p>
          <a:p>
            <a:endParaRPr lang="da-DK" dirty="0"/>
          </a:p>
          <a:p>
            <a:r>
              <a:rPr lang="da-DK" dirty="0"/>
              <a:t>Gennemgå kommunikationsstilene, og krydr det gerne med eksempler fra hverdagen, hvis der er fælles referencerammer eller fra din egne oplevelser.</a:t>
            </a:r>
          </a:p>
          <a:p>
            <a:r>
              <a:rPr lang="da-DK" dirty="0"/>
              <a:t>
</a:t>
            </a:r>
          </a:p>
        </p:txBody>
      </p:sp>
      <p:sp>
        <p:nvSpPr>
          <p:cNvPr id="4" name="Pladsholder til slidenummer 3">
            <a:extLst>
              <a:ext uri="{FF2B5EF4-FFF2-40B4-BE49-F238E27FC236}">
                <a16:creationId xmlns:a16="http://schemas.microsoft.com/office/drawing/2014/main" id="{E8283195-A514-B165-2E09-36B5B777DC4E}"/>
              </a:ext>
            </a:extLst>
          </p:cNvPr>
          <p:cNvSpPr>
            <a:spLocks noGrp="1"/>
          </p:cNvSpPr>
          <p:nvPr>
            <p:ph type="sldNum" sz="quarter" idx="5"/>
          </p:nvPr>
        </p:nvSpPr>
        <p:spPr/>
        <p:txBody>
          <a:bodyPr/>
          <a:lstStyle/>
          <a:p>
            <a:fld id="{44A6EC41-9B51-BE4D-953E-02FC03269B8D}" type="slidenum">
              <a:rPr lang="da-DK" smtClean="0"/>
              <a:t>11</a:t>
            </a:fld>
            <a:endParaRPr lang="da-DK"/>
          </a:p>
        </p:txBody>
      </p:sp>
    </p:spTree>
    <p:extLst>
      <p:ext uri="{BB962C8B-B14F-4D97-AF65-F5344CB8AC3E}">
        <p14:creationId xmlns:p14="http://schemas.microsoft.com/office/powerpoint/2010/main" val="353628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55C4FC-C789-9C09-C0CD-27161259DE5A}"/>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C91C7F74-0D56-6ECD-0972-1AEBA4CCB8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BAE2CEF0-D0F4-78B3-2B46-910CF72FD48D}"/>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38B2A977-4890-6114-6CD8-07A0AC1A7E7F}"/>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CE83366B-B422-F834-3237-4C4BEACE1023}"/>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871054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A0F31E-6320-B7BB-6FE2-A5601B2B4B65}"/>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8011BEE1-7650-81DE-B684-F769BEF8183A}"/>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9E29EC4F-D0E3-5F8B-F491-3DBA8FE76C4D}"/>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14654553-787B-C93B-EBCE-5E11A7104160}"/>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A6AD467B-5DD6-1973-DD21-C31FF2A84CF1}"/>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2189071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A678C2A0-6503-C7A5-9940-C770AEA8FC12}"/>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C43D484D-4226-9D0A-2143-8558E98615D4}"/>
              </a:ext>
            </a:extLst>
          </p:cNvPr>
          <p:cNvSpPr>
            <a:spLocks noGrp="1"/>
          </p:cNvSpPr>
          <p:nvPr>
            <p:ph type="body" orient="vert" idx="1"/>
          </p:nvPr>
        </p:nvSpPr>
        <p:spPr>
          <a:xfrm>
            <a:off x="838200" y="365125"/>
            <a:ext cx="7734300"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A2025FAF-8A08-3311-1956-3BD301ABE3C2}"/>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CD150759-F81E-F96A-F255-6DA0E56D5A85}"/>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6064D900-0C10-2DAB-0E4C-BD730DA49D45}"/>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3393081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1784DB-7457-1988-BEF4-E543CEE961EF}"/>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BC606329-2DBC-7084-FC05-62381E45F8E5}"/>
              </a:ext>
            </a:extLst>
          </p:cNvPr>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2CACA5AF-6BFB-DD4E-CF24-814272123A36}"/>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8616535A-05DC-FA8F-55B5-B4C5A82F4E6F}"/>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8C41A31E-119D-F8EB-3BAD-1DC40F15AB8B}"/>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196366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1A6B8C-CA3B-7C24-4D72-B68C5A55A6D9}"/>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6CE606CC-10BA-9863-27E7-0A80EFCBBE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a-DK"/>
              <a:t>Klik for at redigere teksttypografierne i masteren</a:t>
            </a:r>
          </a:p>
        </p:txBody>
      </p:sp>
      <p:sp>
        <p:nvSpPr>
          <p:cNvPr id="4" name="Pladsholder til dato 3">
            <a:extLst>
              <a:ext uri="{FF2B5EF4-FFF2-40B4-BE49-F238E27FC236}">
                <a16:creationId xmlns:a16="http://schemas.microsoft.com/office/drawing/2014/main" id="{8AC90141-F8B9-E839-2780-B5B6BB8FD13F}"/>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F23597DB-F6C7-3B8E-D43A-BEC61CD12BDB}"/>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FFB3EE29-BD05-2442-A8CF-45B4C3C85E73}"/>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3916127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E01E2-0607-CCD6-D662-93600CD49194}"/>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6801C5EC-72AF-FF2A-BBA6-1E5F08CDF249}"/>
              </a:ext>
            </a:extLst>
          </p:cNvPr>
          <p:cNvSpPr>
            <a:spLocks noGrp="1"/>
          </p:cNvSpPr>
          <p:nvPr>
            <p:ph sz="half" idx="1"/>
          </p:nvPr>
        </p:nvSpPr>
        <p:spPr>
          <a:xfrm>
            <a:off x="838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id="{F1A5284F-777C-07BD-5743-858637490E4E}"/>
              </a:ext>
            </a:extLst>
          </p:cNvPr>
          <p:cNvSpPr>
            <a:spLocks noGrp="1"/>
          </p:cNvSpPr>
          <p:nvPr>
            <p:ph sz="half" idx="2"/>
          </p:nvPr>
        </p:nvSpPr>
        <p:spPr>
          <a:xfrm>
            <a:off x="6172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id="{BA55CB92-79AB-1803-FA2A-186B116875A8}"/>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6" name="Pladsholder til sidefod 5">
            <a:extLst>
              <a:ext uri="{FF2B5EF4-FFF2-40B4-BE49-F238E27FC236}">
                <a16:creationId xmlns:a16="http://schemas.microsoft.com/office/drawing/2014/main" id="{FCF101FC-E4DD-2E7E-528D-DFB70B273C93}"/>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BBD14161-059B-9AE0-11E2-79DF19FC3776}"/>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2498787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E57323-939C-598A-A1E7-8F63ACC0669C}"/>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0D47CF63-6AFE-A6A1-04EB-B0F576CE9D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Pladsholder til indhold 3">
            <a:extLst>
              <a:ext uri="{FF2B5EF4-FFF2-40B4-BE49-F238E27FC236}">
                <a16:creationId xmlns:a16="http://schemas.microsoft.com/office/drawing/2014/main" id="{622CC7BA-B1AA-C826-8049-23BCA275EA42}"/>
              </a:ext>
            </a:extLst>
          </p:cNvPr>
          <p:cNvSpPr>
            <a:spLocks noGrp="1"/>
          </p:cNvSpPr>
          <p:nvPr>
            <p:ph sz="half" idx="2"/>
          </p:nvPr>
        </p:nvSpPr>
        <p:spPr>
          <a:xfrm>
            <a:off x="839788" y="2505075"/>
            <a:ext cx="5157787"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id="{3BC6D888-E8D3-A02E-8F87-BDFE3AB8C4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Pladsholder til indhold 5">
            <a:extLst>
              <a:ext uri="{FF2B5EF4-FFF2-40B4-BE49-F238E27FC236}">
                <a16:creationId xmlns:a16="http://schemas.microsoft.com/office/drawing/2014/main" id="{FE507B46-5968-1E25-3FD3-5789C5B8AA57}"/>
              </a:ext>
            </a:extLst>
          </p:cNvPr>
          <p:cNvSpPr>
            <a:spLocks noGrp="1"/>
          </p:cNvSpPr>
          <p:nvPr>
            <p:ph sz="quarter" idx="4"/>
          </p:nvPr>
        </p:nvSpPr>
        <p:spPr>
          <a:xfrm>
            <a:off x="6172200" y="2505075"/>
            <a:ext cx="5183188"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id="{CDE9A33B-FB91-54E9-C8F0-1C1B77008474}"/>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8" name="Pladsholder til sidefod 7">
            <a:extLst>
              <a:ext uri="{FF2B5EF4-FFF2-40B4-BE49-F238E27FC236}">
                <a16:creationId xmlns:a16="http://schemas.microsoft.com/office/drawing/2014/main" id="{750D6B6E-D83B-C6B0-14BF-AAB038C004BF}"/>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CD089CF0-5D62-CA3A-97B7-65771B496B6A}"/>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1989017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A4E76-1836-758F-C239-E6E19A1EC445}"/>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73ADF617-CD30-AD0E-C9A0-AA182422A346}"/>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4" name="Pladsholder til sidefod 3">
            <a:extLst>
              <a:ext uri="{FF2B5EF4-FFF2-40B4-BE49-F238E27FC236}">
                <a16:creationId xmlns:a16="http://schemas.microsoft.com/office/drawing/2014/main" id="{1C5D4267-A096-FD08-6BF2-EC389D4E0EC2}"/>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2AE1B198-D293-5567-950C-044E1F7E85A6}"/>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35121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DBA74BD7-A80E-C754-78E7-AC0FCDD2A655}"/>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3" name="Pladsholder til sidefod 2">
            <a:extLst>
              <a:ext uri="{FF2B5EF4-FFF2-40B4-BE49-F238E27FC236}">
                <a16:creationId xmlns:a16="http://schemas.microsoft.com/office/drawing/2014/main" id="{BEB6B417-0432-B551-C3FB-1AD583E1A5B9}"/>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07553B24-6318-3E78-88A6-DFC60A55A024}"/>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3534522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ABF3F-355A-CF3C-70DE-283D0BD2671D}"/>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992A0F66-C9A5-1BF0-84F8-E0BE3154C9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id="{709D2C15-BD9C-4C78-B43B-E4559A9CD9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5728DC97-111D-CD91-C705-541F7052285C}"/>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6" name="Pladsholder til sidefod 5">
            <a:extLst>
              <a:ext uri="{FF2B5EF4-FFF2-40B4-BE49-F238E27FC236}">
                <a16:creationId xmlns:a16="http://schemas.microsoft.com/office/drawing/2014/main" id="{B4236E46-7F98-8760-860A-EE30F76A764F}"/>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8EA886A8-6A62-7C80-7604-689EF60EFF38}"/>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251955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D1DD08-6CC3-2FAF-F310-0C42478524EE}"/>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45E356D0-01F9-5D06-DAA4-8A7A565DB0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id="{B2EFA837-5C03-86B1-4F3A-22F567922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EAADC91A-A5B9-4CA5-4103-1514BD2053E6}"/>
              </a:ext>
            </a:extLst>
          </p:cNvPr>
          <p:cNvSpPr>
            <a:spLocks noGrp="1"/>
          </p:cNvSpPr>
          <p:nvPr>
            <p:ph type="dt" sz="half" idx="10"/>
          </p:nvPr>
        </p:nvSpPr>
        <p:spPr/>
        <p:txBody>
          <a:bodyPr/>
          <a:lstStyle/>
          <a:p>
            <a:fld id="{0DE2657D-1784-814C-989F-1C5D0D364F2E}" type="datetimeFigureOut">
              <a:rPr lang="da-DK" smtClean="0"/>
              <a:t>12.11.2025</a:t>
            </a:fld>
            <a:endParaRPr lang="da-DK"/>
          </a:p>
        </p:txBody>
      </p:sp>
      <p:sp>
        <p:nvSpPr>
          <p:cNvPr id="6" name="Pladsholder til sidefod 5">
            <a:extLst>
              <a:ext uri="{FF2B5EF4-FFF2-40B4-BE49-F238E27FC236}">
                <a16:creationId xmlns:a16="http://schemas.microsoft.com/office/drawing/2014/main" id="{68C81C60-5D1D-7212-5717-E6389EBAFBDE}"/>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95B003C0-5BD1-1B7C-E109-B4E061053A7B}"/>
              </a:ext>
            </a:extLst>
          </p:cNvPr>
          <p:cNvSpPr>
            <a:spLocks noGrp="1"/>
          </p:cNvSpPr>
          <p:nvPr>
            <p:ph type="sldNum" sz="quarter" idx="12"/>
          </p:nvPr>
        </p:nvSpPr>
        <p:spPr/>
        <p:txBody>
          <a:bodyPr/>
          <a:lstStyle/>
          <a:p>
            <a:fld id="{D297A53E-0F6C-6146-8783-8AD7EA6A6CB4}" type="slidenum">
              <a:rPr lang="da-DK" smtClean="0"/>
              <a:t>‹nr.›</a:t>
            </a:fld>
            <a:endParaRPr lang="da-DK"/>
          </a:p>
        </p:txBody>
      </p:sp>
    </p:spTree>
    <p:extLst>
      <p:ext uri="{BB962C8B-B14F-4D97-AF65-F5344CB8AC3E}">
        <p14:creationId xmlns:p14="http://schemas.microsoft.com/office/powerpoint/2010/main" val="1383244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D0D11339-8B84-26BD-2322-060628FFA4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CC166790-3048-E1F4-FB87-FAF65CF694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0CBE39DF-90E7-7FBD-8527-530C2856B1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DE2657D-1784-814C-989F-1C5D0D364F2E}" type="datetimeFigureOut">
              <a:rPr lang="da-DK" smtClean="0"/>
              <a:t>12.11.2025</a:t>
            </a:fld>
            <a:endParaRPr lang="da-DK"/>
          </a:p>
        </p:txBody>
      </p:sp>
      <p:sp>
        <p:nvSpPr>
          <p:cNvPr id="5" name="Pladsholder til sidefod 4">
            <a:extLst>
              <a:ext uri="{FF2B5EF4-FFF2-40B4-BE49-F238E27FC236}">
                <a16:creationId xmlns:a16="http://schemas.microsoft.com/office/drawing/2014/main" id="{301CA5F3-764E-D46B-C594-493072D641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a-DK"/>
          </a:p>
        </p:txBody>
      </p:sp>
      <p:sp>
        <p:nvSpPr>
          <p:cNvPr id="6" name="Pladsholder til slidenummer 5">
            <a:extLst>
              <a:ext uri="{FF2B5EF4-FFF2-40B4-BE49-F238E27FC236}">
                <a16:creationId xmlns:a16="http://schemas.microsoft.com/office/drawing/2014/main" id="{4D096F00-7251-5D0F-F496-5762502A73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97A53E-0F6C-6146-8783-8AD7EA6A6CB4}" type="slidenum">
              <a:rPr lang="da-DK" smtClean="0"/>
              <a:t>‹nr.›</a:t>
            </a:fld>
            <a:endParaRPr lang="da-DK"/>
          </a:p>
        </p:txBody>
      </p:sp>
    </p:spTree>
    <p:extLst>
      <p:ext uri="{BB962C8B-B14F-4D97-AF65-F5344CB8AC3E}">
        <p14:creationId xmlns:p14="http://schemas.microsoft.com/office/powerpoint/2010/main" val="3921745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9F7883-8ED6-A023-296F-29CAEA7C11B7}"/>
              </a:ext>
            </a:extLst>
          </p:cNvPr>
          <p:cNvSpPr>
            <a:spLocks noGrp="1"/>
          </p:cNvSpPr>
          <p:nvPr>
            <p:ph type="ctrTitle"/>
          </p:nvPr>
        </p:nvSpPr>
        <p:spPr/>
        <p:txBody>
          <a:bodyPr/>
          <a:lstStyle/>
          <a:p>
            <a:r>
              <a:rPr lang="da-DK" dirty="0"/>
              <a:t>En dag med teamfokus</a:t>
            </a:r>
          </a:p>
        </p:txBody>
      </p:sp>
      <p:sp>
        <p:nvSpPr>
          <p:cNvPr id="3" name="Undertitel 2">
            <a:extLst>
              <a:ext uri="{FF2B5EF4-FFF2-40B4-BE49-F238E27FC236}">
                <a16:creationId xmlns:a16="http://schemas.microsoft.com/office/drawing/2014/main" id="{9098C79B-BCD2-FF6E-82CB-D0449B7BC6D4}"/>
              </a:ext>
            </a:extLst>
          </p:cNvPr>
          <p:cNvSpPr>
            <a:spLocks noGrp="1"/>
          </p:cNvSpPr>
          <p:nvPr>
            <p:ph type="subTitle" idx="1"/>
          </p:nvPr>
        </p:nvSpPr>
        <p:spPr/>
        <p:txBody>
          <a:bodyPr>
            <a:normAutofit fontScale="77500" lnSpcReduction="20000"/>
          </a:bodyPr>
          <a:lstStyle/>
          <a:p>
            <a:r>
              <a:rPr lang="da-DK" dirty="0"/>
              <a:t>Præsentationen kan overføres til egne slides/corporate stil eller anvendes som den er</a:t>
            </a:r>
          </a:p>
          <a:p>
            <a:r>
              <a:rPr lang="da-DK" dirty="0"/>
              <a:t>Præsentationen skal bruges sammen med afviklermanual og værktøjsoversigt</a:t>
            </a:r>
          </a:p>
          <a:p>
            <a:r>
              <a:rPr lang="da-DK" dirty="0"/>
              <a:t>Der skal selv tilføjes personprofiler eller få dem som et tilkøb, hvis man vil arbejde med profiler. Alternativt slettes slides med profiler.</a:t>
            </a:r>
          </a:p>
          <a:p>
            <a:r>
              <a:rPr lang="da-DK" dirty="0"/>
              <a:t>Slet denne slide inden præsentation</a:t>
            </a:r>
          </a:p>
        </p:txBody>
      </p:sp>
    </p:spTree>
    <p:extLst>
      <p:ext uri="{BB962C8B-B14F-4D97-AF65-F5344CB8AC3E}">
        <p14:creationId xmlns:p14="http://schemas.microsoft.com/office/powerpoint/2010/main" val="2569251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8FAAA-CF7C-CBFB-B6D5-31E892D7ACD6}"/>
            </a:ext>
          </a:extLst>
        </p:cNvPr>
        <p:cNvGrpSpPr/>
        <p:nvPr/>
      </p:nvGrpSpPr>
      <p:grpSpPr>
        <a:xfrm>
          <a:off x="0" y="0"/>
          <a:ext cx="0" cy="0"/>
          <a:chOff x="0" y="0"/>
          <a:chExt cx="0" cy="0"/>
        </a:xfrm>
      </p:grpSpPr>
      <p:pic>
        <p:nvPicPr>
          <p:cNvPr id="5" name="Pladsholder til indhold 4" descr="Nærbillede af en person, der sender en skål med grønnebønner til en anden person over bord">
            <a:extLst>
              <a:ext uri="{FF2B5EF4-FFF2-40B4-BE49-F238E27FC236}">
                <a16:creationId xmlns:a16="http://schemas.microsoft.com/office/drawing/2014/main" id="{D77025C4-613B-4EE6-8267-B15A4D9E5C0A}"/>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2" name="Titel 1">
            <a:extLst>
              <a:ext uri="{FF2B5EF4-FFF2-40B4-BE49-F238E27FC236}">
                <a16:creationId xmlns:a16="http://schemas.microsoft.com/office/drawing/2014/main" id="{2BDB991C-AD40-C5BC-20C7-4F415796CDDC}"/>
              </a:ext>
            </a:extLst>
          </p:cNvPr>
          <p:cNvSpPr>
            <a:spLocks noGrp="1"/>
          </p:cNvSpPr>
          <p:nvPr>
            <p:ph type="title"/>
          </p:nvPr>
        </p:nvSpPr>
        <p:spPr>
          <a:xfrm>
            <a:off x="7531610" y="2693046"/>
            <a:ext cx="3822189" cy="1899912"/>
          </a:xfrm>
        </p:spPr>
        <p:txBody>
          <a:bodyPr vert="horz" lIns="91440" tIns="45720" rIns="91440" bIns="45720" rtlCol="0" anchor="b">
            <a:normAutofit/>
          </a:bodyPr>
          <a:lstStyle/>
          <a:p>
            <a:r>
              <a:rPr lang="en-US" sz="4000" b="1" dirty="0" err="1"/>
              <a:t>Frokost</a:t>
            </a:r>
            <a:endParaRPr lang="en-US" sz="4000" b="1" dirty="0"/>
          </a:p>
        </p:txBody>
      </p:sp>
      <p:sp>
        <p:nvSpPr>
          <p:cNvPr id="4" name="Pladsholder til indhold 3">
            <a:extLst>
              <a:ext uri="{FF2B5EF4-FFF2-40B4-BE49-F238E27FC236}">
                <a16:creationId xmlns:a16="http://schemas.microsoft.com/office/drawing/2014/main" id="{83FE5DBC-44B1-2C8E-8463-3F20F13EBA5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4592963"/>
            <a:ext cx="3822189" cy="1583999"/>
          </a:xfrm>
        </p:spPr>
        <p:txBody>
          <a:bodyPr>
            <a:normAutofit/>
          </a:bodyPr>
          <a:lstStyle/>
          <a:p>
            <a:pPr marL="0" lvl="1" indent="0">
              <a:buFont typeface="Arial" panose="020B0604020202020204" pitchFamily="34" charset="0"/>
              <a:buNone/>
            </a:pPr>
            <a:endParaRPr lang="da-DK" sz="1400" dirty="0"/>
          </a:p>
          <a:p>
            <a:pPr marL="0" lvl="1" indent="0">
              <a:buFont typeface="Arial" panose="020B0604020202020204" pitchFamily="34" charset="0"/>
              <a:buNone/>
            </a:pPr>
            <a:endParaRPr lang="da-DK" sz="1400" b="1" dirty="0"/>
          </a:p>
          <a:p>
            <a:pPr marL="0" lvl="1" indent="0">
              <a:buFont typeface="Arial" panose="020B0604020202020204" pitchFamily="34" charset="0"/>
              <a:buNone/>
            </a:pPr>
            <a:r>
              <a:rPr lang="da-DK" sz="1400" b="1" dirty="0"/>
              <a:t>Vi mødes i gen kl. 13</a:t>
            </a:r>
          </a:p>
        </p:txBody>
      </p:sp>
    </p:spTree>
    <p:extLst>
      <p:ext uri="{BB962C8B-B14F-4D97-AF65-F5344CB8AC3E}">
        <p14:creationId xmlns:p14="http://schemas.microsoft.com/office/powerpoint/2010/main" val="283225787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6B569FC-1EAF-420C-6DA4-BEB6CCFC2049}"/>
            </a:ext>
          </a:extLst>
        </p:cNvPr>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3D-gengivelse af spil stykker, der er forbundet sammen med Tove">
            <a:extLst>
              <a:ext uri="{FF2B5EF4-FFF2-40B4-BE49-F238E27FC236}">
                <a16:creationId xmlns:a16="http://schemas.microsoft.com/office/drawing/2014/main" id="{62518D6C-9D4E-6B61-29BE-40337037535C}"/>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a:stretch>
            <a:fillRect/>
          </a:stretch>
        </p:blipFill>
        <p:spPr>
          <a:xfrm>
            <a:off x="1" y="10"/>
            <a:ext cx="9669642" cy="6857990"/>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AF47C26-58DE-825C-3F83-2786A3DB7BBC}"/>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da-DK" sz="3100" b="1" noProof="0" dirty="0"/>
              <a:t>Hvordan og hvem taler - kommunikationsstile</a:t>
            </a:r>
          </a:p>
        </p:txBody>
      </p:sp>
      <p:sp>
        <p:nvSpPr>
          <p:cNvPr id="4" name="Pladsholder til indhold 3">
            <a:extLst>
              <a:ext uri="{FF2B5EF4-FFF2-40B4-BE49-F238E27FC236}">
                <a16:creationId xmlns:a16="http://schemas.microsoft.com/office/drawing/2014/main" id="{C3053E50-07CA-E9E3-4439-335CB37A29F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300" b="1" dirty="0"/>
              <a:t>Den direkte form: </a:t>
            </a:r>
            <a:r>
              <a:rPr lang="da-DK" sz="1300" dirty="0"/>
              <a:t>Går lige til sagen, kan være koncis og foretrækker ikke småsnak</a:t>
            </a:r>
            <a:r>
              <a:rPr lang="da-DK" sz="1300" b="1" dirty="0"/>
              <a:t>.</a:t>
            </a:r>
          </a:p>
          <a:p>
            <a:pPr marL="0" indent="0">
              <a:spcBef>
                <a:spcPts val="2500"/>
              </a:spcBef>
              <a:buFont typeface="Arial" panose="020B0604020202020204" pitchFamily="34" charset="0"/>
              <a:buNone/>
            </a:pPr>
            <a:r>
              <a:rPr lang="da-DK" sz="1300" b="1" dirty="0"/>
              <a:t>Den kreative form: </a:t>
            </a:r>
            <a:r>
              <a:rPr lang="da-DK" sz="1300" dirty="0"/>
              <a:t>Kan fjerne fokus og rette det mod  ”andre spændende ting” </a:t>
            </a:r>
          </a:p>
          <a:p>
            <a:pPr marL="0" indent="0">
              <a:spcBef>
                <a:spcPts val="2500"/>
              </a:spcBef>
              <a:buFont typeface="Arial" panose="020B0604020202020204" pitchFamily="34" charset="0"/>
              <a:buNone/>
            </a:pPr>
            <a:r>
              <a:rPr lang="da-DK" sz="1300" b="1" dirty="0"/>
              <a:t>Den aggressive form: </a:t>
            </a:r>
            <a:r>
              <a:rPr lang="da-DK" sz="1300" dirty="0"/>
              <a:t>Meget selvsikker og direkte, kan dominere samtalen og kommunikere på bekostning af andre.</a:t>
            </a:r>
          </a:p>
          <a:p>
            <a:pPr marL="0" indent="0">
              <a:spcBef>
                <a:spcPts val="2500"/>
              </a:spcBef>
              <a:buFont typeface="Arial" panose="020B0604020202020204" pitchFamily="34" charset="0"/>
              <a:buNone/>
            </a:pPr>
            <a:r>
              <a:rPr lang="da-DK" sz="1300" b="1" dirty="0"/>
              <a:t>Den passive form: </a:t>
            </a:r>
            <a:r>
              <a:rPr lang="da-DK" sz="1300" dirty="0"/>
              <a:t>Undgår konfrontationer, tøver med at udtrykke egne behov og følelser, hvilket kan føre til, at de overses.</a:t>
            </a:r>
          </a:p>
          <a:p>
            <a:pPr marL="0" indent="0">
              <a:spcBef>
                <a:spcPts val="2500"/>
              </a:spcBef>
              <a:buFont typeface="Arial" panose="020B0604020202020204" pitchFamily="34" charset="0"/>
              <a:buNone/>
            </a:pPr>
            <a:r>
              <a:rPr lang="da-DK" sz="1300" b="1" dirty="0"/>
              <a:t>Den inddragende form: </a:t>
            </a:r>
            <a:r>
              <a:rPr lang="da-DK" sz="1300" dirty="0"/>
              <a:t>Kommunikerer ved at lytte til andre og inddrage deres forslag i beslutninger for at skabe medansvar. </a:t>
            </a:r>
          </a:p>
        </p:txBody>
      </p:sp>
    </p:spTree>
    <p:extLst>
      <p:ext uri="{BB962C8B-B14F-4D97-AF65-F5344CB8AC3E}">
        <p14:creationId xmlns:p14="http://schemas.microsoft.com/office/powerpoint/2010/main" val="356279300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3D-gengivelse af spil stykker, der er forbundet sammen med Tove">
            <a:extLst>
              <a:ext uri="{FF2B5EF4-FFF2-40B4-BE49-F238E27FC236}">
                <a16:creationId xmlns:a16="http://schemas.microsoft.com/office/drawing/2014/main" id="{8818179E-19BB-4E0B-B30A-BB2D3E7FFFE3}"/>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a:stretch>
            <a:fillRect/>
          </a:stretch>
        </p:blipFill>
        <p:spPr>
          <a:xfrm>
            <a:off x="2522356" y="10"/>
            <a:ext cx="9669642" cy="6857990"/>
          </a:xfrm>
          <a:prstGeom prst="rect">
            <a:avLst/>
          </a:prstGeom>
        </p:spPr>
      </p:pic>
      <p:sp>
        <p:nvSpPr>
          <p:cNvPr id="38" name="Rectangle 3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136D85F-1DD5-0EDC-4F2C-CFD58B0E6FCD}"/>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sz="3100" b="1"/>
              <a:t>Forstå Kommunikationsstile</a:t>
            </a:r>
          </a:p>
        </p:txBody>
      </p:sp>
      <p:sp>
        <p:nvSpPr>
          <p:cNvPr id="4" name="Pladsholder til indhold 3">
            <a:extLst>
              <a:ext uri="{FF2B5EF4-FFF2-40B4-BE49-F238E27FC236}">
                <a16:creationId xmlns:a16="http://schemas.microsoft.com/office/drawing/2014/main" id="{D2F84831-E8A5-D831-5339-72B751C898E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0" y="2434201"/>
            <a:ext cx="3822189" cy="3742762"/>
          </a:xfrm>
        </p:spPr>
        <p:txBody>
          <a:bodyPr>
            <a:normAutofit/>
          </a:bodyPr>
          <a:lstStyle/>
          <a:p>
            <a:pPr marL="0" indent="0">
              <a:spcBef>
                <a:spcPts val="2500"/>
              </a:spcBef>
              <a:buFont typeface="Arial" panose="020B0604020202020204" pitchFamily="34" charset="0"/>
              <a:buNone/>
            </a:pPr>
            <a:r>
              <a:rPr lang="da-DK" sz="1400" b="1" dirty="0"/>
              <a:t>Lytteøvelse</a:t>
            </a:r>
          </a:p>
          <a:p>
            <a:pPr marL="0" lvl="1" indent="0">
              <a:buFont typeface="Arial" panose="020B0604020202020204" pitchFamily="34" charset="0"/>
              <a:buNone/>
            </a:pPr>
            <a:r>
              <a:rPr lang="da-DK" sz="1400" dirty="0"/>
              <a:t>I skal nu lytte aktivt og prøve at identificere forskellige kommunikationsstile gennem et rollespil.</a:t>
            </a:r>
          </a:p>
          <a:p>
            <a:pPr marL="0" indent="0">
              <a:spcBef>
                <a:spcPts val="2500"/>
              </a:spcBef>
              <a:buFont typeface="Arial" panose="020B0604020202020204" pitchFamily="34" charset="0"/>
              <a:buNone/>
            </a:pPr>
            <a:r>
              <a:rPr lang="da-DK" sz="1400" b="1" dirty="0"/>
              <a:t>Feedback med fokus </a:t>
            </a:r>
          </a:p>
          <a:p>
            <a:pPr marL="0" lvl="1" indent="0">
              <a:buFont typeface="Arial" panose="020B0604020202020204" pitchFamily="34" charset="0"/>
              <a:buNone/>
            </a:pPr>
            <a:r>
              <a:rPr lang="da-DK" sz="1400" dirty="0"/>
              <a:t>Feedback-øvelsen hjælper os med med at opnå et fælles sprog til at kunne give og modtage konstruktiv feedback. </a:t>
            </a:r>
          </a:p>
          <a:p>
            <a:pPr marL="0" lvl="1" indent="0">
              <a:buFont typeface="Arial" panose="020B0604020202020204" pitchFamily="34" charset="0"/>
              <a:buNone/>
            </a:pPr>
            <a:endParaRPr lang="da-DK" sz="1400" dirty="0"/>
          </a:p>
          <a:p>
            <a:pPr marL="0" lvl="1" indent="0">
              <a:buFont typeface="Arial" panose="020B0604020202020204" pitchFamily="34" charset="0"/>
              <a:buNone/>
            </a:pPr>
            <a:r>
              <a:rPr lang="da-DK" sz="1400" dirty="0"/>
              <a:t>Vi kan derigennem op fælles bevidsthed om at god kommunikation og samarbejde i dagligdagen hjælper os til at kunne se ensartet på  kerneopgaven, øge trivsel og arbejdsglæde.</a:t>
            </a:r>
          </a:p>
        </p:txBody>
      </p:sp>
    </p:spTree>
    <p:extLst>
      <p:ext uri="{BB962C8B-B14F-4D97-AF65-F5344CB8AC3E}">
        <p14:creationId xmlns:p14="http://schemas.microsoft.com/office/powerpoint/2010/main" val="59648198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728B686-64DB-A070-8F8B-FB8644CFE644}"/>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Person, der nyder kaffe og slapper af på en sofa">
            <a:extLst>
              <a:ext uri="{FF2B5EF4-FFF2-40B4-BE49-F238E27FC236}">
                <a16:creationId xmlns:a16="http://schemas.microsoft.com/office/drawing/2014/main" id="{02FDE18D-597F-3F47-2257-980F7B27B1FB}"/>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2522358" y="10"/>
            <a:ext cx="9669642" cy="6857990"/>
          </a:xfrm>
          <a:prstGeom prst="rect">
            <a:avLst/>
          </a:prstGeom>
        </p:spPr>
      </p:pic>
      <p:sp>
        <p:nvSpPr>
          <p:cNvPr id="12" name="Rectangle 1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02A16BF7-666B-75B0-DC0D-1BACFE8ED229}"/>
              </a:ext>
            </a:extLst>
          </p:cNvPr>
          <p:cNvSpPr>
            <a:spLocks noGrp="1"/>
          </p:cNvSpPr>
          <p:nvPr>
            <p:ph type="title"/>
          </p:nvPr>
        </p:nvSpPr>
        <p:spPr>
          <a:xfrm>
            <a:off x="952228" y="743447"/>
            <a:ext cx="3973385" cy="3692028"/>
          </a:xfrm>
          <a:noFill/>
        </p:spPr>
        <p:txBody>
          <a:bodyPr vert="horz" lIns="91440" tIns="45720" rIns="91440" bIns="45720" rtlCol="0" anchor="b">
            <a:normAutofit/>
          </a:bodyPr>
          <a:lstStyle/>
          <a:p>
            <a:r>
              <a:rPr lang="en-US" sz="5200" b="1" dirty="0"/>
              <a:t>Pause</a:t>
            </a:r>
          </a:p>
        </p:txBody>
      </p:sp>
      <p:sp>
        <p:nvSpPr>
          <p:cNvPr id="4" name="Pladsholder til indhold 3">
            <a:extLst>
              <a:ext uri="{FF2B5EF4-FFF2-40B4-BE49-F238E27FC236}">
                <a16:creationId xmlns:a16="http://schemas.microsoft.com/office/drawing/2014/main" id="{19DE5DCE-19F3-EA7C-5214-3636F010F6C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952229" y="4629234"/>
            <a:ext cx="3973386" cy="1485319"/>
          </a:xfrm>
          <a:noFill/>
        </p:spPr>
        <p:txBody>
          <a:bodyPr>
            <a:normAutofit/>
          </a:bodyPr>
          <a:lstStyle/>
          <a:p>
            <a:pPr marL="0" indent="0">
              <a:spcBef>
                <a:spcPts val="2500"/>
              </a:spcBef>
              <a:buFont typeface="Arial" panose="020B0604020202020204" pitchFamily="34" charset="0"/>
              <a:buNone/>
            </a:pPr>
            <a:r>
              <a:rPr lang="da-DK" sz="1400" b="1" dirty="0"/>
              <a:t>Vi mødes igen kl. </a:t>
            </a:r>
            <a:endParaRPr lang="da-DK" sz="1400" b="1"/>
          </a:p>
        </p:txBody>
      </p:sp>
    </p:spTree>
    <p:extLst>
      <p:ext uri="{BB962C8B-B14F-4D97-AF65-F5344CB8AC3E}">
        <p14:creationId xmlns:p14="http://schemas.microsoft.com/office/powerpoint/2010/main" val="11677725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Nærbillede af en person, der sender en skål med grønnebønner til en anden person over bord">
            <a:extLst>
              <a:ext uri="{FF2B5EF4-FFF2-40B4-BE49-F238E27FC236}">
                <a16:creationId xmlns:a16="http://schemas.microsoft.com/office/drawing/2014/main" id="{02E866F7-2797-4BBF-B9DC-2284414690D1}"/>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3BBACFD8-D5E0-E13C-3559-5A30FF5B201B}"/>
              </a:ext>
            </a:extLst>
          </p:cNvPr>
          <p:cNvSpPr>
            <a:spLocks noGrp="1"/>
          </p:cNvSpPr>
          <p:nvPr>
            <p:ph type="title"/>
          </p:nvPr>
        </p:nvSpPr>
        <p:spPr>
          <a:xfrm>
            <a:off x="7531610" y="2693046"/>
            <a:ext cx="3822189" cy="1899912"/>
          </a:xfrm>
        </p:spPr>
        <p:txBody>
          <a:bodyPr vert="horz" lIns="91440" tIns="45720" rIns="91440" bIns="45720" rtlCol="0" anchor="b">
            <a:normAutofit/>
          </a:bodyPr>
          <a:lstStyle/>
          <a:p>
            <a:r>
              <a:rPr lang="en-US" sz="4000" b="1" dirty="0" err="1"/>
              <a:t>Frokost</a:t>
            </a:r>
            <a:endParaRPr lang="en-US" sz="4000" b="1" dirty="0"/>
          </a:p>
        </p:txBody>
      </p:sp>
      <p:sp>
        <p:nvSpPr>
          <p:cNvPr id="4" name="Pladsholder til indhold 3">
            <a:extLst>
              <a:ext uri="{FF2B5EF4-FFF2-40B4-BE49-F238E27FC236}">
                <a16:creationId xmlns:a16="http://schemas.microsoft.com/office/drawing/2014/main" id="{247E4118-5AF1-E7B2-038F-C9B68D7D0971}"/>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4592963"/>
            <a:ext cx="3822189" cy="1583999"/>
          </a:xfrm>
        </p:spPr>
        <p:txBody>
          <a:bodyPr>
            <a:normAutofit/>
          </a:bodyPr>
          <a:lstStyle/>
          <a:p>
            <a:pPr marL="0" lvl="1" indent="0">
              <a:buFont typeface="Arial" panose="020B0604020202020204" pitchFamily="34" charset="0"/>
              <a:buNone/>
            </a:pPr>
            <a:endParaRPr lang="da-DK" sz="1400" dirty="0"/>
          </a:p>
          <a:p>
            <a:pPr marL="0" lvl="1" indent="0">
              <a:buFont typeface="Arial" panose="020B0604020202020204" pitchFamily="34" charset="0"/>
              <a:buNone/>
            </a:pPr>
            <a:endParaRPr lang="da-DK" sz="1400" b="1" dirty="0"/>
          </a:p>
          <a:p>
            <a:pPr marL="0" lvl="1" indent="0">
              <a:buFont typeface="Arial" panose="020B0604020202020204" pitchFamily="34" charset="0"/>
              <a:buNone/>
            </a:pPr>
            <a:r>
              <a:rPr lang="da-DK" sz="1400" b="1" dirty="0"/>
              <a:t>Vi mødes i gen kl. 13</a:t>
            </a:r>
          </a:p>
        </p:txBody>
      </p:sp>
    </p:spTree>
    <p:extLst>
      <p:ext uri="{BB962C8B-B14F-4D97-AF65-F5344CB8AC3E}">
        <p14:creationId xmlns:p14="http://schemas.microsoft.com/office/powerpoint/2010/main" val="317964795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Træklodser med ordhold.">
            <a:extLst>
              <a:ext uri="{FF2B5EF4-FFF2-40B4-BE49-F238E27FC236}">
                <a16:creationId xmlns:a16="http://schemas.microsoft.com/office/drawing/2014/main" id="{6823A5C1-630D-4099-8447-C7BA702236E2}"/>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9163016-3E1A-97F0-4556-71859871704D}"/>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b="1"/>
              <a:t>Gruppedynamik og samspil</a:t>
            </a:r>
          </a:p>
        </p:txBody>
      </p:sp>
      <p:sp>
        <p:nvSpPr>
          <p:cNvPr id="4" name="Pladsholder til indhold 3">
            <a:extLst>
              <a:ext uri="{FF2B5EF4-FFF2-40B4-BE49-F238E27FC236}">
                <a16:creationId xmlns:a16="http://schemas.microsoft.com/office/drawing/2014/main" id="{9A0058DD-DE5C-12F8-E769-8381B832C8F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400" b="1" dirty="0"/>
              <a:t>Effektiv kommunikation og roller</a:t>
            </a:r>
          </a:p>
          <a:p>
            <a:pPr marL="0" lvl="1" indent="0">
              <a:buFont typeface="Arial" panose="020B0604020202020204" pitchFamily="34" charset="0"/>
              <a:buNone/>
            </a:pPr>
            <a:r>
              <a:rPr lang="da-DK" sz="1400" dirty="0"/>
              <a:t>Klare roller og god kommunikation er grundlaget for, at et team trives og samarbejder effektivt.</a:t>
            </a:r>
          </a:p>
          <a:p>
            <a:pPr marL="0" indent="0">
              <a:spcBef>
                <a:spcPts val="2500"/>
              </a:spcBef>
              <a:buFont typeface="Arial" panose="020B0604020202020204" pitchFamily="34" charset="0"/>
              <a:buNone/>
            </a:pPr>
            <a:r>
              <a:rPr lang="da-DK" sz="1400" b="1" dirty="0"/>
              <a:t>Håndtering af konflikter</a:t>
            </a:r>
          </a:p>
          <a:p>
            <a:pPr marL="0" lvl="1" indent="0">
              <a:buFont typeface="Arial" panose="020B0604020202020204" pitchFamily="34" charset="0"/>
              <a:buNone/>
            </a:pPr>
            <a:r>
              <a:rPr lang="da-DK" sz="1400" dirty="0"/>
              <a:t>Måden konflikter håndteres på, afgør om de styrker eller svækker teamets samarbejde.</a:t>
            </a:r>
          </a:p>
          <a:p>
            <a:pPr marL="0" indent="0">
              <a:spcBef>
                <a:spcPts val="2500"/>
              </a:spcBef>
              <a:buFont typeface="Arial" panose="020B0604020202020204" pitchFamily="34" charset="0"/>
              <a:buNone/>
            </a:pPr>
            <a:r>
              <a:rPr lang="da-DK" sz="1400" b="1" dirty="0"/>
              <a:t>Motivation og sammenhængskraft</a:t>
            </a:r>
          </a:p>
          <a:p>
            <a:pPr marL="0" lvl="1" indent="0">
              <a:buFont typeface="Arial" panose="020B0604020202020204" pitchFamily="34" charset="0"/>
              <a:buNone/>
            </a:pPr>
            <a:r>
              <a:rPr lang="da-DK" sz="1400" dirty="0"/>
              <a:t>Fælles normer og stærk gruppeidentitet styrker motivationen og skaber samhørighed i teamet.</a:t>
            </a:r>
          </a:p>
        </p:txBody>
      </p:sp>
    </p:spTree>
    <p:extLst>
      <p:ext uri="{BB962C8B-B14F-4D97-AF65-F5344CB8AC3E}">
        <p14:creationId xmlns:p14="http://schemas.microsoft.com/office/powerpoint/2010/main" val="151098424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Folk, der leger puslespil">
            <a:extLst>
              <a:ext uri="{FF2B5EF4-FFF2-40B4-BE49-F238E27FC236}">
                <a16:creationId xmlns:a16="http://schemas.microsoft.com/office/drawing/2014/main" id="{0AF003ED-2125-4688-90C6-A36A1AFCFA0B}"/>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80E5BA5-ED37-7E4F-1350-7D8E7B570501}"/>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b="1"/>
              <a:t>Samarbejdets styrker og udfordringer</a:t>
            </a:r>
          </a:p>
        </p:txBody>
      </p:sp>
      <p:sp>
        <p:nvSpPr>
          <p:cNvPr id="4" name="Pladsholder til indhold 3">
            <a:extLst>
              <a:ext uri="{FF2B5EF4-FFF2-40B4-BE49-F238E27FC236}">
                <a16:creationId xmlns:a16="http://schemas.microsoft.com/office/drawing/2014/main" id="{4F1102B5-FE77-0631-F971-3424074735A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400" b="1"/>
              <a:t>Indblik i gruppedynamik</a:t>
            </a:r>
          </a:p>
          <a:p>
            <a:pPr marL="0" lvl="1" indent="0">
              <a:buFont typeface="Arial" panose="020B0604020202020204" pitchFamily="34" charset="0"/>
              <a:buNone/>
            </a:pPr>
            <a:r>
              <a:rPr lang="da-DK" sz="1400"/>
              <a:t>Samarbejdsøvelser hjælper med at forstå gruppens dynamik og evne til fælles problemløsning.</a:t>
            </a:r>
          </a:p>
          <a:p>
            <a:pPr marL="0" indent="0">
              <a:spcBef>
                <a:spcPts val="2500"/>
              </a:spcBef>
              <a:buFont typeface="Arial" panose="020B0604020202020204" pitchFamily="34" charset="0"/>
              <a:buNone/>
            </a:pPr>
            <a:r>
              <a:rPr lang="da-DK" sz="1400" b="1"/>
              <a:t>Identificering af forbedringsområder</a:t>
            </a:r>
          </a:p>
          <a:p>
            <a:pPr marL="0" lvl="1" indent="0">
              <a:buFont typeface="Arial" panose="020B0604020202020204" pitchFamily="34" charset="0"/>
              <a:buNone/>
            </a:pPr>
            <a:r>
              <a:rPr lang="da-DK" sz="1400"/>
              <a:t>Det er vigtigt at diskutere, hvad der fungerede godt, og hvor samarbejdet kan forbedres fremover.</a:t>
            </a:r>
          </a:p>
          <a:p>
            <a:pPr marL="0" indent="0">
              <a:spcBef>
                <a:spcPts val="2500"/>
              </a:spcBef>
              <a:buFont typeface="Arial" panose="020B0604020202020204" pitchFamily="34" charset="0"/>
              <a:buNone/>
            </a:pPr>
            <a:r>
              <a:rPr lang="da-DK" sz="1400" b="1"/>
              <a:t>Nye spilleregler for fremtiden</a:t>
            </a:r>
          </a:p>
          <a:p>
            <a:pPr marL="0" lvl="1" indent="0">
              <a:buFont typeface="Arial" panose="020B0604020202020204" pitchFamily="34" charset="0"/>
              <a:buNone/>
            </a:pPr>
            <a:r>
              <a:rPr lang="da-DK" sz="1400"/>
              <a:t>Udarbejd spilleregler baseret på erfaringer for at styrke fremtidigt samarbejde og effektivt teamarbejde.</a:t>
            </a:r>
          </a:p>
        </p:txBody>
      </p:sp>
    </p:spTree>
    <p:extLst>
      <p:ext uri="{BB962C8B-B14F-4D97-AF65-F5344CB8AC3E}">
        <p14:creationId xmlns:p14="http://schemas.microsoft.com/office/powerpoint/2010/main" val="295376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Forretningsfolk i et mødelokale, der peger på en projektionsskærm">
            <a:extLst>
              <a:ext uri="{FF2B5EF4-FFF2-40B4-BE49-F238E27FC236}">
                <a16:creationId xmlns:a16="http://schemas.microsoft.com/office/drawing/2014/main" id="{BC7800BF-3F1B-4172-9724-0CFCB061AFCE}"/>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2BFB310F-4332-3ED9-E774-C558D44C8909}"/>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sz="3700" b="1" dirty="0" err="1"/>
              <a:t>Evaluering</a:t>
            </a:r>
            <a:r>
              <a:rPr lang="en-US" sz="3700" b="1" dirty="0"/>
              <a:t> </a:t>
            </a:r>
            <a:r>
              <a:rPr lang="en-US" sz="3700" b="1" dirty="0" err="1"/>
              <a:t>og</a:t>
            </a:r>
            <a:r>
              <a:rPr lang="en-US" sz="3700" b="1" dirty="0"/>
              <a:t> </a:t>
            </a:r>
            <a:r>
              <a:rPr lang="en-US" sz="3700" b="1" dirty="0" err="1"/>
              <a:t>Fremtidige</a:t>
            </a:r>
            <a:r>
              <a:rPr lang="en-US" sz="3700" b="1" dirty="0"/>
              <a:t> </a:t>
            </a:r>
            <a:r>
              <a:rPr lang="en-US" sz="3700" b="1" dirty="0" err="1"/>
              <a:t>Skridt</a:t>
            </a:r>
            <a:endParaRPr lang="en-US" sz="3700" b="1" dirty="0"/>
          </a:p>
        </p:txBody>
      </p:sp>
      <p:sp>
        <p:nvSpPr>
          <p:cNvPr id="4" name="Pladsholder til indhold 3">
            <a:extLst>
              <a:ext uri="{FF2B5EF4-FFF2-40B4-BE49-F238E27FC236}">
                <a16:creationId xmlns:a16="http://schemas.microsoft.com/office/drawing/2014/main" id="{D5DAD09A-F4B4-F43B-390A-28EA4B6086EE}"/>
              </a:ext>
            </a:extLst>
          </p:cNvPr>
          <p:cNvSpPr>
            <a:spLocks noGrp="1"/>
          </p:cNvSpPr>
          <p:nvPr>
            <p:ph sz="half" idx="2"/>
          </p:nvPr>
        </p:nvSpPr>
        <p:spPr>
          <a:xfrm>
            <a:off x="838200" y="2434201"/>
            <a:ext cx="3822189" cy="3742762"/>
          </a:xfrm>
        </p:spPr>
        <p:txBody>
          <a:bodyPr vert="horz" lIns="91440" tIns="45720" rIns="91440" bIns="45720" rtlCol="0">
            <a:normAutofit/>
          </a:bodyPr>
          <a:lstStyle/>
          <a:p>
            <a:r>
              <a:rPr lang="en-US" sz="2000"/>
              <a:t>Evaluering af workshopforløbet og resultater</a:t>
            </a:r>
          </a:p>
          <a:p>
            <a:r>
              <a:rPr lang="en-US" sz="2000"/>
              <a:t>Indsamling af feedback og læring til forbedring</a:t>
            </a:r>
          </a:p>
          <a:p>
            <a:r>
              <a:rPr lang="en-US" sz="2000"/>
              <a:t>Planlægning af næste skridt for fortsat udvikling</a:t>
            </a:r>
          </a:p>
        </p:txBody>
      </p:sp>
    </p:spTree>
    <p:extLst>
      <p:ext uri="{BB962C8B-B14F-4D97-AF65-F5344CB8AC3E}">
        <p14:creationId xmlns:p14="http://schemas.microsoft.com/office/powerpoint/2010/main" val="3470065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ænder, der holder hinandens håndled, og som er sammenkædet med en cirkel">
            <a:extLst>
              <a:ext uri="{FF2B5EF4-FFF2-40B4-BE49-F238E27FC236}">
                <a16:creationId xmlns:a16="http://schemas.microsoft.com/office/drawing/2014/main" id="{C1AEB433-AC2C-D40D-2F09-ED11BCF5C7D5}"/>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rcRect r="-1"/>
          <a:stretch>
            <a:fillRect/>
          </a:stretch>
        </p:blipFill>
        <p:spPr>
          <a:xfrm>
            <a:off x="20" y="10"/>
            <a:ext cx="12188930" cy="6857990"/>
          </a:xfrm>
          <a:prstGeom prst="rect">
            <a:avLst/>
          </a:prstGeom>
        </p:spPr>
      </p:pic>
      <p:sp>
        <p:nvSpPr>
          <p:cNvPr id="2" name="Titel 1">
            <a:extLst>
              <a:ext uri="{FF2B5EF4-FFF2-40B4-BE49-F238E27FC236}">
                <a16:creationId xmlns:a16="http://schemas.microsoft.com/office/drawing/2014/main" id="{A1BCCCA4-4445-5FBE-D2AB-7D5F78EA35C5}"/>
              </a:ext>
            </a:extLst>
          </p:cNvPr>
          <p:cNvSpPr>
            <a:spLocks noGrp="1"/>
          </p:cNvSpPr>
          <p:nvPr>
            <p:ph type="ctrTitle"/>
          </p:nvPr>
        </p:nvSpPr>
        <p:spPr>
          <a:xfrm>
            <a:off x="1524000" y="1122363"/>
            <a:ext cx="9144000" cy="3063240"/>
          </a:xfrm>
        </p:spPr>
        <p:txBody>
          <a:bodyPr>
            <a:normAutofit/>
          </a:bodyPr>
          <a:lstStyle/>
          <a:p>
            <a:r>
              <a:rPr lang="da-DK" sz="6600" dirty="0">
                <a:solidFill>
                  <a:schemeClr val="bg1"/>
                </a:solidFill>
              </a:rPr>
              <a:t>Team Dag</a:t>
            </a:r>
          </a:p>
        </p:txBody>
      </p:sp>
      <p:sp>
        <p:nvSpPr>
          <p:cNvPr id="3" name="Undertitel 2">
            <a:extLst>
              <a:ext uri="{FF2B5EF4-FFF2-40B4-BE49-F238E27FC236}">
                <a16:creationId xmlns:a16="http://schemas.microsoft.com/office/drawing/2014/main" id="{7BF3A73C-9542-F916-9F2A-4B53ADF14EAB}"/>
              </a:ext>
            </a:extLst>
          </p:cNvPr>
          <p:cNvSpPr>
            <a:spLocks noGrp="1"/>
          </p:cNvSpPr>
          <p:nvPr>
            <p:ph type="subTitle" idx="1"/>
          </p:nvPr>
        </p:nvSpPr>
        <p:spPr>
          <a:xfrm>
            <a:off x="1527048" y="4599432"/>
            <a:ext cx="9144000" cy="1536192"/>
          </a:xfrm>
        </p:spPr>
        <p:txBody>
          <a:bodyPr>
            <a:normAutofit/>
          </a:bodyPr>
          <a:lstStyle/>
          <a:p>
            <a:r>
              <a:rPr lang="da-DK" dirty="0">
                <a:solidFill>
                  <a:schemeClr val="bg1"/>
                </a:solidFill>
              </a:rPr>
              <a:t>- Fælles sprog skaber resultater</a:t>
            </a:r>
          </a:p>
        </p:txBody>
      </p:sp>
      <p:sp>
        <p:nvSpPr>
          <p:cNvPr id="20"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sX0" fmla="*/ 0 w 4243589"/>
              <a:gd name="csY0" fmla="*/ 0 h 18288"/>
              <a:gd name="csX1" fmla="*/ 478919 w 4243589"/>
              <a:gd name="csY1" fmla="*/ 0 h 18288"/>
              <a:gd name="csX2" fmla="*/ 957839 w 4243589"/>
              <a:gd name="csY2" fmla="*/ 0 h 18288"/>
              <a:gd name="csX3" fmla="*/ 1521630 w 4243589"/>
              <a:gd name="csY3" fmla="*/ 0 h 18288"/>
              <a:gd name="csX4" fmla="*/ 2212729 w 4243589"/>
              <a:gd name="csY4" fmla="*/ 0 h 18288"/>
              <a:gd name="csX5" fmla="*/ 2734084 w 4243589"/>
              <a:gd name="csY5" fmla="*/ 0 h 18288"/>
              <a:gd name="csX6" fmla="*/ 3255439 w 4243589"/>
              <a:gd name="csY6" fmla="*/ 0 h 18288"/>
              <a:gd name="csX7" fmla="*/ 4243589 w 4243589"/>
              <a:gd name="csY7" fmla="*/ 0 h 18288"/>
              <a:gd name="csX8" fmla="*/ 4243589 w 4243589"/>
              <a:gd name="csY8" fmla="*/ 18288 h 18288"/>
              <a:gd name="csX9" fmla="*/ 3594926 w 4243589"/>
              <a:gd name="csY9" fmla="*/ 18288 h 18288"/>
              <a:gd name="csX10" fmla="*/ 3073571 w 4243589"/>
              <a:gd name="csY10" fmla="*/ 18288 h 18288"/>
              <a:gd name="csX11" fmla="*/ 2552216 w 4243589"/>
              <a:gd name="csY11" fmla="*/ 18288 h 18288"/>
              <a:gd name="csX12" fmla="*/ 1903553 w 4243589"/>
              <a:gd name="csY12" fmla="*/ 18288 h 18288"/>
              <a:gd name="csX13" fmla="*/ 1212454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434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Beskåret billede af en gruppe venner, der high-fiver udendørs">
            <a:extLst>
              <a:ext uri="{FF2B5EF4-FFF2-40B4-BE49-F238E27FC236}">
                <a16:creationId xmlns:a16="http://schemas.microsoft.com/office/drawing/2014/main" id="{B3EBC6E4-80EB-4747-B48D-EA52F08A1143}"/>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r="-1"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E16A82C-FE8B-628E-D3D8-389EEF55A22A}"/>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b="1"/>
              <a:t>Velkommen til Teamdag</a:t>
            </a:r>
          </a:p>
        </p:txBody>
      </p:sp>
      <p:sp>
        <p:nvSpPr>
          <p:cNvPr id="4" name="Pladsholder til indhold 3">
            <a:extLst>
              <a:ext uri="{FF2B5EF4-FFF2-40B4-BE49-F238E27FC236}">
                <a16:creationId xmlns:a16="http://schemas.microsoft.com/office/drawing/2014/main" id="{53219C09-7EE3-1ED0-0576-7466F926C64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400" b="1"/>
              <a:t>Styrket samarbejde</a:t>
            </a:r>
          </a:p>
          <a:p>
            <a:pPr marL="0" lvl="1" indent="0">
              <a:buFont typeface="Arial" panose="020B0604020202020204" pitchFamily="34" charset="0"/>
              <a:buNone/>
            </a:pPr>
            <a:r>
              <a:rPr lang="da-DK" sz="1400"/>
              <a:t>Teamdagen fokuserer på at fremme samarbejdet gennem fælles aktiviteter og åbne dialoger mellem kolleger.</a:t>
            </a:r>
          </a:p>
          <a:p>
            <a:pPr marL="0" indent="0">
              <a:spcBef>
                <a:spcPts val="2500"/>
              </a:spcBef>
              <a:buFont typeface="Arial" panose="020B0604020202020204" pitchFamily="34" charset="0"/>
              <a:buNone/>
            </a:pPr>
            <a:r>
              <a:rPr lang="da-DK" sz="1400" b="1"/>
              <a:t>Inspirerende aktiviteter</a:t>
            </a:r>
          </a:p>
          <a:p>
            <a:pPr marL="0" lvl="1" indent="0">
              <a:buFont typeface="Arial" panose="020B0604020202020204" pitchFamily="34" charset="0"/>
              <a:buNone/>
            </a:pPr>
            <a:r>
              <a:rPr lang="da-DK" sz="1400"/>
              <a:t>Programmet inkluderer inspirerende og sjove aktiviteter, der motiverer og styrker fællesskabet blandt deltagerne.</a:t>
            </a:r>
          </a:p>
          <a:p>
            <a:pPr marL="0" indent="0">
              <a:spcBef>
                <a:spcPts val="2500"/>
              </a:spcBef>
              <a:buFont typeface="Arial" panose="020B0604020202020204" pitchFamily="34" charset="0"/>
              <a:buNone/>
            </a:pPr>
            <a:r>
              <a:rPr lang="da-DK" sz="1400" b="1"/>
              <a:t>Sociale oplevelser</a:t>
            </a:r>
          </a:p>
          <a:p>
            <a:pPr marL="0" lvl="1" indent="0">
              <a:buFont typeface="Arial" panose="020B0604020202020204" pitchFamily="34" charset="0"/>
              <a:buNone/>
            </a:pPr>
            <a:r>
              <a:rPr lang="da-DK" sz="1400"/>
              <a:t>Teamdagen giver mulighed for fælles refleksion og sociale oplevelser, der styrker relationer og engagement.</a:t>
            </a:r>
          </a:p>
        </p:txBody>
      </p:sp>
    </p:spTree>
    <p:extLst>
      <p:ext uri="{BB962C8B-B14F-4D97-AF65-F5344CB8AC3E}">
        <p14:creationId xmlns:p14="http://schemas.microsoft.com/office/powerpoint/2010/main" val="143025901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En gruppe mennesker fanges under en ugentlig briefing. De deler ideer og indtryk fra den foregående periode.">
            <a:extLst>
              <a:ext uri="{FF2B5EF4-FFF2-40B4-BE49-F238E27FC236}">
                <a16:creationId xmlns:a16="http://schemas.microsoft.com/office/drawing/2014/main" id="{CA4A6A40-7FC2-41BB-BD88-2A356380A34E}"/>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01631EE9-0C24-F570-256A-B65C423FA7C9}"/>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da-DK" sz="2500" b="1" noProof="0" dirty="0"/>
              <a:t>Forventningsafstemning</a:t>
            </a:r>
          </a:p>
        </p:txBody>
      </p:sp>
      <p:sp>
        <p:nvSpPr>
          <p:cNvPr id="4" name="Pladsholder til indhold 3">
            <a:extLst>
              <a:ext uri="{FF2B5EF4-FFF2-40B4-BE49-F238E27FC236}">
                <a16:creationId xmlns:a16="http://schemas.microsoft.com/office/drawing/2014/main" id="{A4E89A37-A637-1143-68D3-B063830B2EB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0" y="2434201"/>
            <a:ext cx="3822189" cy="3742762"/>
          </a:xfrm>
        </p:spPr>
        <p:txBody>
          <a:bodyPr>
            <a:normAutofit/>
          </a:bodyPr>
          <a:lstStyle/>
          <a:p>
            <a:pPr marL="0" indent="0">
              <a:spcBef>
                <a:spcPts val="2500"/>
              </a:spcBef>
              <a:buFont typeface="Arial" panose="020B0604020202020204" pitchFamily="34" charset="0"/>
              <a:buNone/>
            </a:pPr>
            <a:r>
              <a:rPr lang="da-DK" sz="1400" b="1" dirty="0"/>
              <a:t>Åben og ærlig dialog</a:t>
            </a:r>
          </a:p>
          <a:p>
            <a:pPr marL="0" lvl="1" indent="0">
              <a:buFont typeface="Arial" panose="020B0604020202020204" pitchFamily="34" charset="0"/>
              <a:buNone/>
            </a:pPr>
            <a:r>
              <a:rPr lang="da-DK" sz="1400" dirty="0"/>
              <a:t>På ønskelisten står at alle deltager aktivt i en åben og ærlig dialog. Det skaber tillid og forståelse.</a:t>
            </a:r>
          </a:p>
          <a:p>
            <a:pPr marL="0" indent="0">
              <a:spcBef>
                <a:spcPts val="2500"/>
              </a:spcBef>
              <a:buFont typeface="Arial" panose="020B0604020202020204" pitchFamily="34" charset="0"/>
              <a:buNone/>
            </a:pPr>
            <a:r>
              <a:rPr lang="da-DK" sz="1400" b="1" dirty="0"/>
              <a:t>Samarbejde og fælles mål</a:t>
            </a:r>
          </a:p>
          <a:p>
            <a:pPr marL="0" lvl="1" indent="0">
              <a:buFont typeface="Arial" panose="020B0604020202020204" pitchFamily="34" charset="0"/>
              <a:buNone/>
            </a:pPr>
            <a:r>
              <a:rPr lang="da-DK" sz="1400" dirty="0"/>
              <a:t>På ønskelisten er der også at vores fælles fokus er på samarbejde og at bevæge sig mod fælles mål, så alle føler sig involveret og engageret.</a:t>
            </a:r>
          </a:p>
          <a:p>
            <a:pPr marL="0" indent="0">
              <a:spcBef>
                <a:spcPts val="2500"/>
              </a:spcBef>
              <a:buFont typeface="Arial" panose="020B0604020202020204" pitchFamily="34" charset="0"/>
              <a:buNone/>
            </a:pPr>
            <a:r>
              <a:rPr lang="da-DK" sz="1400" b="1" dirty="0"/>
              <a:t>Positiv og inkluderende stemning</a:t>
            </a:r>
          </a:p>
          <a:p>
            <a:pPr marL="0" lvl="1" indent="0">
              <a:buFont typeface="Arial" panose="020B0604020202020204" pitchFamily="34" charset="0"/>
              <a:buNone/>
            </a:pPr>
            <a:r>
              <a:rPr lang="da-DK" sz="1400" dirty="0"/>
              <a:t>Som sidste punkt på ønskelisten for dagen står, at alle bidrager til en positiv og inkluderende stemning, så alle føler sig velkomne og trygge på team dagen.</a:t>
            </a:r>
          </a:p>
        </p:txBody>
      </p:sp>
    </p:spTree>
    <p:extLst>
      <p:ext uri="{BB962C8B-B14F-4D97-AF65-F5344CB8AC3E}">
        <p14:creationId xmlns:p14="http://schemas.microsoft.com/office/powerpoint/2010/main" val="16503636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En persons hånd fjerner en anmodning fra en maskine">
            <a:extLst>
              <a:ext uri="{FF2B5EF4-FFF2-40B4-BE49-F238E27FC236}">
                <a16:creationId xmlns:a16="http://schemas.microsoft.com/office/drawing/2014/main" id="{C4168ED0-8426-4BF4-8141-DE13EA859E43}"/>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A9287F66-4DD6-F905-2D4C-2142F591ED17}"/>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sz="3400" b="1" dirty="0"/>
              <a:t>Parkeringspladsen</a:t>
            </a:r>
          </a:p>
        </p:txBody>
      </p:sp>
      <p:sp>
        <p:nvSpPr>
          <p:cNvPr id="4" name="Pladsholder til indhold 3">
            <a:extLst>
              <a:ext uri="{FF2B5EF4-FFF2-40B4-BE49-F238E27FC236}">
                <a16:creationId xmlns:a16="http://schemas.microsoft.com/office/drawing/2014/main" id="{961F527F-B130-3F52-6257-C32487C94B1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0" y="2434201"/>
            <a:ext cx="3822189" cy="3742762"/>
          </a:xfrm>
        </p:spPr>
        <p:txBody>
          <a:bodyPr>
            <a:normAutofit/>
          </a:bodyPr>
          <a:lstStyle/>
          <a:p>
            <a:pPr marL="0" indent="0">
              <a:spcBef>
                <a:spcPts val="2500"/>
              </a:spcBef>
              <a:buFont typeface="Arial" panose="020B0604020202020204" pitchFamily="34" charset="0"/>
              <a:buNone/>
            </a:pPr>
            <a:r>
              <a:rPr lang="da-DK" sz="1400" b="1"/>
              <a:t>Opsamling af vigtige emner</a:t>
            </a:r>
          </a:p>
          <a:p>
            <a:pPr marL="0" lvl="1" indent="0">
              <a:buFont typeface="Arial" panose="020B0604020202020204" pitchFamily="34" charset="0"/>
              <a:buNone/>
            </a:pPr>
            <a:r>
              <a:rPr lang="da-DK" sz="1400"/>
              <a:t>Parkeringspladsen gør det muligt at samle emner, der ikke kræver øjeblikkelig handling, så intet bliver glemt.</a:t>
            </a:r>
          </a:p>
          <a:p>
            <a:pPr marL="0" indent="0">
              <a:spcBef>
                <a:spcPts val="2500"/>
              </a:spcBef>
              <a:buFont typeface="Arial" panose="020B0604020202020204" pitchFamily="34" charset="0"/>
              <a:buNone/>
            </a:pPr>
            <a:r>
              <a:rPr lang="da-DK" sz="1400" b="1"/>
              <a:t>Fokus på dagens program</a:t>
            </a:r>
          </a:p>
          <a:p>
            <a:pPr marL="0" lvl="1" indent="0">
              <a:buFont typeface="Arial" panose="020B0604020202020204" pitchFamily="34" charset="0"/>
              <a:buNone/>
            </a:pPr>
            <a:r>
              <a:rPr lang="da-DK" sz="1400"/>
              <a:t>Ved at bruge parkeringspladsen kan vi holde opmærksomheden på dagsordenen og sikre effektivitet i mødet.</a:t>
            </a:r>
          </a:p>
          <a:p>
            <a:pPr marL="0" indent="0">
              <a:spcBef>
                <a:spcPts val="2500"/>
              </a:spcBef>
              <a:buFont typeface="Arial" panose="020B0604020202020204" pitchFamily="34" charset="0"/>
              <a:buNone/>
            </a:pPr>
            <a:r>
              <a:rPr lang="da-DK" sz="1400" b="1"/>
              <a:t>Gemme til senere drøftelse</a:t>
            </a:r>
          </a:p>
          <a:p>
            <a:pPr marL="0" lvl="1" indent="0">
              <a:buFont typeface="Arial" panose="020B0604020202020204" pitchFamily="34" charset="0"/>
              <a:buNone/>
            </a:pPr>
            <a:r>
              <a:rPr lang="da-DK" sz="1400"/>
              <a:t>Emnerne på parkeringspladsen bliver ikke glemt, men gemt til passende tidspunkt for diskussion.</a:t>
            </a:r>
          </a:p>
        </p:txBody>
      </p:sp>
    </p:spTree>
    <p:extLst>
      <p:ext uri="{BB962C8B-B14F-4D97-AF65-F5344CB8AC3E}">
        <p14:creationId xmlns:p14="http://schemas.microsoft.com/office/powerpoint/2010/main" val="41085494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Parmøde med en planlægger">
            <a:extLst>
              <a:ext uri="{FF2B5EF4-FFF2-40B4-BE49-F238E27FC236}">
                <a16:creationId xmlns:a16="http://schemas.microsoft.com/office/drawing/2014/main" id="{DE5124B4-34A2-4BE1-8ABD-B7768B99517B}"/>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r="-1"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AEDF1814-1D33-0C29-87CD-3E79A9AF2AD3}"/>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b="1" dirty="0"/>
              <a:t>Lad </a:t>
            </a:r>
            <a:r>
              <a:rPr lang="en-US" sz="4000" b="1" dirty="0" err="1"/>
              <a:t>os</a:t>
            </a:r>
            <a:r>
              <a:rPr lang="en-US" sz="4000" b="1" dirty="0"/>
              <a:t> </a:t>
            </a:r>
            <a:r>
              <a:rPr lang="en-US" sz="4000" b="1" dirty="0" err="1"/>
              <a:t>komme</a:t>
            </a:r>
            <a:r>
              <a:rPr lang="en-US" sz="4000" b="1" dirty="0"/>
              <a:t> </a:t>
            </a:r>
            <a:r>
              <a:rPr lang="en-US" sz="4000" b="1" dirty="0" err="1"/>
              <a:t>igang</a:t>
            </a:r>
            <a:endParaRPr lang="en-US" sz="4000" b="1" dirty="0"/>
          </a:p>
        </p:txBody>
      </p:sp>
      <p:sp>
        <p:nvSpPr>
          <p:cNvPr id="4" name="Pladsholder til indhold 3">
            <a:extLst>
              <a:ext uri="{FF2B5EF4-FFF2-40B4-BE49-F238E27FC236}">
                <a16:creationId xmlns:a16="http://schemas.microsoft.com/office/drawing/2014/main" id="{4F285A32-FD13-FCFC-834B-ADF57706B7F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400" b="1" dirty="0" err="1"/>
              <a:t>Icebreaker</a:t>
            </a:r>
            <a:r>
              <a:rPr lang="da-DK" sz="1400" b="1" dirty="0"/>
              <a:t> og præsentation</a:t>
            </a:r>
          </a:p>
          <a:p>
            <a:pPr marL="0" lvl="1" indent="0">
              <a:buFont typeface="Arial" panose="020B0604020202020204" pitchFamily="34" charset="0"/>
              <a:buNone/>
            </a:pPr>
            <a:r>
              <a:rPr lang="da-DK" sz="1400" dirty="0"/>
              <a:t>Selvom vi måske kender hinanden rigtig godt, så lad os lige lande til dagen på en måde, der giver dagen en sjov start. </a:t>
            </a:r>
          </a:p>
          <a:p>
            <a:pPr marL="0" lvl="1" indent="0">
              <a:buFont typeface="Arial" panose="020B0604020202020204" pitchFamily="34" charset="0"/>
              <a:buNone/>
            </a:pPr>
            <a:endParaRPr lang="da-DK" sz="1400" dirty="0"/>
          </a:p>
          <a:p>
            <a:pPr marL="0" lvl="1" indent="0">
              <a:buFont typeface="Arial" panose="020B0604020202020204" pitchFamily="34" charset="0"/>
              <a:buNone/>
            </a:pPr>
            <a:r>
              <a:rPr lang="da-DK" sz="1400" dirty="0"/>
              <a:t>Præsentér dig selv og del en sjov eller interessant fakta om dig eller noget du prioriterer i dit liv, - vælg noget du tror de øvrige deltagere vil huske dig for</a:t>
            </a:r>
          </a:p>
          <a:p>
            <a:pPr marL="0" lvl="1" indent="0">
              <a:buFont typeface="Arial" panose="020B0604020202020204" pitchFamily="34" charset="0"/>
              <a:buNone/>
            </a:pPr>
            <a:endParaRPr lang="da-DK" sz="1400" dirty="0"/>
          </a:p>
          <a:p>
            <a:pPr marL="0" lvl="1" indent="0">
              <a:buFont typeface="Arial" panose="020B0604020202020204" pitchFamily="34" charset="0"/>
              <a:buNone/>
            </a:pPr>
            <a:r>
              <a:rPr lang="da-DK" sz="1400" dirty="0"/>
              <a:t>1 min. pr. deltager</a:t>
            </a:r>
          </a:p>
        </p:txBody>
      </p:sp>
    </p:spTree>
    <p:extLst>
      <p:ext uri="{BB962C8B-B14F-4D97-AF65-F5344CB8AC3E}">
        <p14:creationId xmlns:p14="http://schemas.microsoft.com/office/powerpoint/2010/main" val="394745211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En gruppe flerfarvede træpindefigurer">
            <a:extLst>
              <a:ext uri="{FF2B5EF4-FFF2-40B4-BE49-F238E27FC236}">
                <a16:creationId xmlns:a16="http://schemas.microsoft.com/office/drawing/2014/main" id="{8CEF0AB6-5B39-41DE-9CC8-997B5511BC12}"/>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0626248-CDBB-C9CB-9847-25C40E94040A}"/>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da-DK" sz="3100" b="1" noProof="0" dirty="0"/>
              <a:t>Teamdynamik og kommunikationsstile</a:t>
            </a:r>
            <a:endParaRPr lang="da-DK" sz="3100" b="1" dirty="0"/>
          </a:p>
        </p:txBody>
      </p:sp>
      <p:sp>
        <p:nvSpPr>
          <p:cNvPr id="4" name="Pladsholder til indhold 3">
            <a:extLst>
              <a:ext uri="{FF2B5EF4-FFF2-40B4-BE49-F238E27FC236}">
                <a16:creationId xmlns:a16="http://schemas.microsoft.com/office/drawing/2014/main" id="{0E85B5B7-53CC-6EB6-0946-50D47F130DA5}"/>
              </a:ext>
            </a:extLst>
          </p:cNvPr>
          <p:cNvSpPr>
            <a:spLocks noGrp="1"/>
          </p:cNvSpPr>
          <p:nvPr>
            <p:ph sz="half" idx="2"/>
          </p:nvPr>
        </p:nvSpPr>
        <p:spPr>
          <a:xfrm>
            <a:off x="7531610" y="2434201"/>
            <a:ext cx="3822189" cy="3742762"/>
          </a:xfrm>
        </p:spPr>
        <p:txBody>
          <a:bodyPr vert="horz" lIns="91440" tIns="45720" rIns="91440" bIns="45720" rtlCol="0">
            <a:normAutofit/>
          </a:bodyPr>
          <a:lstStyle/>
          <a:p>
            <a:r>
              <a:rPr lang="da-DK" sz="2000" noProof="0" dirty="0"/>
              <a:t>Teamets individuelle  og samlede faglige og personlige styrker og opmærksomhedspunkter </a:t>
            </a:r>
          </a:p>
          <a:p>
            <a:r>
              <a:rPr lang="da-DK" sz="2000" noProof="0" dirty="0"/>
              <a:t>Hvordan individuelle styrker og opmærksomhedspunkter skaber teamets dynamikker påvirker samarbejdet og kommunikationsstile</a:t>
            </a:r>
          </a:p>
          <a:p>
            <a:pPr marL="0" indent="0">
              <a:buNone/>
            </a:pPr>
            <a:endParaRPr lang="en-US" sz="2000" noProof="0" dirty="0"/>
          </a:p>
        </p:txBody>
      </p:sp>
    </p:spTree>
    <p:extLst>
      <p:ext uri="{BB962C8B-B14F-4D97-AF65-F5344CB8AC3E}">
        <p14:creationId xmlns:p14="http://schemas.microsoft.com/office/powerpoint/2010/main" val="2586277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Billede af en gruppe kreative medarbejdere, der har en brainstorming på et kontor">
            <a:extLst>
              <a:ext uri="{FF2B5EF4-FFF2-40B4-BE49-F238E27FC236}">
                <a16:creationId xmlns:a16="http://schemas.microsoft.com/office/drawing/2014/main" id="{FBC276AA-0981-4454-9CCE-AB7152D2E641}"/>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573FB7B9-54CC-B6E6-6038-E6BF9F05A652}"/>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b="1"/>
              <a:t>Profiler styrker samarbejdet</a:t>
            </a:r>
          </a:p>
        </p:txBody>
      </p:sp>
      <p:sp>
        <p:nvSpPr>
          <p:cNvPr id="4" name="Pladsholder til indhold 3">
            <a:extLst>
              <a:ext uri="{FF2B5EF4-FFF2-40B4-BE49-F238E27FC236}">
                <a16:creationId xmlns:a16="http://schemas.microsoft.com/office/drawing/2014/main" id="{1C316794-966E-BCD0-4F37-FA2D0459369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531610" y="2434201"/>
            <a:ext cx="3822189" cy="3742762"/>
          </a:xfrm>
        </p:spPr>
        <p:txBody>
          <a:bodyPr>
            <a:normAutofit/>
          </a:bodyPr>
          <a:lstStyle/>
          <a:p>
            <a:pPr marL="0" indent="0">
              <a:spcBef>
                <a:spcPts val="2500"/>
              </a:spcBef>
              <a:buFont typeface="Arial" panose="020B0604020202020204" pitchFamily="34" charset="0"/>
              <a:buNone/>
            </a:pPr>
            <a:r>
              <a:rPr lang="da-DK" sz="1400" b="1"/>
              <a:t>Indsigt i personlighedstyper</a:t>
            </a:r>
          </a:p>
          <a:p>
            <a:pPr marL="0" lvl="1" indent="0">
              <a:buFont typeface="Arial" panose="020B0604020202020204" pitchFamily="34" charset="0"/>
              <a:buNone/>
            </a:pPr>
            <a:r>
              <a:rPr lang="da-DK" sz="1400"/>
              <a:t>Gennemgang af profiler giver deltagerne forståelse for forskellige personlighedstyper og deres betydning for samarbejdet.</a:t>
            </a:r>
          </a:p>
          <a:p>
            <a:pPr marL="0" indent="0">
              <a:spcBef>
                <a:spcPts val="2500"/>
              </a:spcBef>
              <a:buFont typeface="Arial" panose="020B0604020202020204" pitchFamily="34" charset="0"/>
              <a:buNone/>
            </a:pPr>
            <a:r>
              <a:rPr lang="da-DK" sz="1400" b="1"/>
              <a:t>Visualisering med bordkort</a:t>
            </a:r>
          </a:p>
          <a:p>
            <a:pPr marL="0" lvl="1" indent="0">
              <a:buFont typeface="Arial" panose="020B0604020202020204" pitchFamily="34" charset="0"/>
              <a:buNone/>
            </a:pPr>
            <a:r>
              <a:rPr lang="da-DK" sz="1400"/>
              <a:t>Bordkort bruges til at illustrere og diskutere profiler, hvilket gør kommunikationen mere visuel og åben.</a:t>
            </a:r>
          </a:p>
          <a:p>
            <a:pPr marL="0" indent="0">
              <a:spcBef>
                <a:spcPts val="2500"/>
              </a:spcBef>
              <a:buFont typeface="Arial" panose="020B0604020202020204" pitchFamily="34" charset="0"/>
              <a:buNone/>
            </a:pPr>
            <a:r>
              <a:rPr lang="da-DK" sz="1400" b="1"/>
              <a:t>Styrkelse af teamdynamik</a:t>
            </a:r>
          </a:p>
          <a:p>
            <a:pPr marL="0" lvl="1" indent="0">
              <a:buFont typeface="Arial" panose="020B0604020202020204" pitchFamily="34" charset="0"/>
              <a:buNone/>
            </a:pPr>
            <a:r>
              <a:rPr lang="da-DK" sz="1400"/>
              <a:t>Deltagerne drøfter, hvordan deres profiler supplerer hinanden og skaber positiv dynamik i teamet.</a:t>
            </a:r>
          </a:p>
        </p:txBody>
      </p:sp>
    </p:spTree>
    <p:extLst>
      <p:ext uri="{BB962C8B-B14F-4D97-AF65-F5344CB8AC3E}">
        <p14:creationId xmlns:p14="http://schemas.microsoft.com/office/powerpoint/2010/main" val="305336486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C1F707-CAEE-5804-51D5-8D4E37BB0E8E}"/>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ladsholder til indhold 4" descr="Person, der nyder kaffe og slapper af på en sofa">
            <a:extLst>
              <a:ext uri="{FF2B5EF4-FFF2-40B4-BE49-F238E27FC236}">
                <a16:creationId xmlns:a16="http://schemas.microsoft.com/office/drawing/2014/main" id="{C7639A5D-DDF8-C20E-5E8B-45382A196233}"/>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rcRect b="-1"/>
          <a:stretch>
            <a:fillRect/>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3E7E97E1-CAF8-ED7F-4E6F-4678B69648A3}"/>
              </a:ext>
            </a:extLst>
          </p:cNvPr>
          <p:cNvSpPr>
            <a:spLocks noGrp="1"/>
          </p:cNvSpPr>
          <p:nvPr>
            <p:ph type="title"/>
          </p:nvPr>
        </p:nvSpPr>
        <p:spPr>
          <a:xfrm>
            <a:off x="7935402" y="743447"/>
            <a:ext cx="3445765" cy="3692028"/>
          </a:xfrm>
          <a:noFill/>
        </p:spPr>
        <p:txBody>
          <a:bodyPr vert="horz" lIns="91440" tIns="45720" rIns="91440" bIns="45720" rtlCol="0" anchor="b">
            <a:normAutofit/>
          </a:bodyPr>
          <a:lstStyle/>
          <a:p>
            <a:r>
              <a:rPr lang="en-US" sz="5200" b="1" dirty="0"/>
              <a:t>Pause</a:t>
            </a:r>
          </a:p>
        </p:txBody>
      </p:sp>
      <p:sp>
        <p:nvSpPr>
          <p:cNvPr id="4" name="Pladsholder til indhold 3">
            <a:extLst>
              <a:ext uri="{FF2B5EF4-FFF2-40B4-BE49-F238E27FC236}">
                <a16:creationId xmlns:a16="http://schemas.microsoft.com/office/drawing/2014/main" id="{58E4EF63-8196-2A78-C9BE-B5BFF3493F4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935403" y="4629234"/>
            <a:ext cx="3445766" cy="1485319"/>
          </a:xfrm>
          <a:noFill/>
        </p:spPr>
        <p:txBody>
          <a:bodyPr>
            <a:normAutofit/>
          </a:bodyPr>
          <a:lstStyle/>
          <a:p>
            <a:pPr marL="0" indent="0">
              <a:spcBef>
                <a:spcPts val="2500"/>
              </a:spcBef>
              <a:buFont typeface="Arial" panose="020B0604020202020204" pitchFamily="34" charset="0"/>
              <a:buNone/>
            </a:pPr>
            <a:r>
              <a:rPr lang="da-DK" sz="1400" b="1" dirty="0"/>
              <a:t>Vi mødes igen kl. xx </a:t>
            </a:r>
          </a:p>
        </p:txBody>
      </p:sp>
    </p:spTree>
    <p:extLst>
      <p:ext uri="{BB962C8B-B14F-4D97-AF65-F5344CB8AC3E}">
        <p14:creationId xmlns:p14="http://schemas.microsoft.com/office/powerpoint/2010/main" val="1972550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2066</TotalTime>
  <Words>1992</Words>
  <Application>Microsoft Macintosh PowerPoint</Application>
  <PresentationFormat>Widescreen</PresentationFormat>
  <Paragraphs>185</Paragraphs>
  <Slides>17</Slides>
  <Notes>15</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17</vt:i4>
      </vt:variant>
    </vt:vector>
  </HeadingPairs>
  <TitlesOfParts>
    <vt:vector size="21" baseType="lpstr">
      <vt:lpstr>Aptos</vt:lpstr>
      <vt:lpstr>Aptos Display</vt:lpstr>
      <vt:lpstr>Arial</vt:lpstr>
      <vt:lpstr>Office-tema</vt:lpstr>
      <vt:lpstr>En dag med teamfokus</vt:lpstr>
      <vt:lpstr>Team Dag</vt:lpstr>
      <vt:lpstr>Velkommen til Teamdag</vt:lpstr>
      <vt:lpstr>Forventningsafstemning</vt:lpstr>
      <vt:lpstr>Parkeringspladsen</vt:lpstr>
      <vt:lpstr>Lad os komme igang</vt:lpstr>
      <vt:lpstr>Teamdynamik og kommunikationsstile</vt:lpstr>
      <vt:lpstr>Profiler styrker samarbejdet</vt:lpstr>
      <vt:lpstr>Pause</vt:lpstr>
      <vt:lpstr>Frokost</vt:lpstr>
      <vt:lpstr>Hvordan og hvem taler - kommunikationsstile</vt:lpstr>
      <vt:lpstr>Forstå Kommunikationsstile</vt:lpstr>
      <vt:lpstr>Pause</vt:lpstr>
      <vt:lpstr>Frokost</vt:lpstr>
      <vt:lpstr>Gruppedynamik og samspil</vt:lpstr>
      <vt:lpstr>Samarbejdets styrker og udfordringer</vt:lpstr>
      <vt:lpstr>Evaluering og Fremtidige Skridt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Lone Jakobsgaard</dc:creator>
  <cp:lastModifiedBy>Lone Jakobsgaard</cp:lastModifiedBy>
  <cp:revision>18</cp:revision>
  <dcterms:created xsi:type="dcterms:W3CDTF">2025-11-11T07:52:51Z</dcterms:created>
  <dcterms:modified xsi:type="dcterms:W3CDTF">2025-11-13T08:26:35Z</dcterms:modified>
</cp:coreProperties>
</file>